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60DABA0-D691-4E2B-B6C6-A0B09BFF177B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AECFA60-46A5-4F90-A61D-C19980D7B8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 dir="in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Ферменты 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14289"/>
            <a:ext cx="3548074" cy="3512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3643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Ферменты — глобулярные белки, по </a:t>
            </a:r>
            <a:r>
              <a:rPr lang="ru-RU" b="1" dirty="0" smtClean="0"/>
              <a:t>особенностям строения</a:t>
            </a:r>
            <a:r>
              <a:rPr lang="ru-RU" dirty="0" smtClean="0"/>
              <a:t> ферменты можно разделить на две группы: простые и сложные. </a:t>
            </a:r>
            <a:r>
              <a:rPr lang="ru-RU" b="1" dirty="0" smtClean="0"/>
              <a:t>Простые ферменты</a:t>
            </a:r>
            <a:r>
              <a:rPr lang="ru-RU" dirty="0" smtClean="0"/>
              <a:t> являются простыми белками, т.е. состоят только из аминокислот. </a:t>
            </a:r>
            <a:r>
              <a:rPr lang="ru-RU" b="1" dirty="0" smtClean="0"/>
              <a:t>Сложные ферменты</a:t>
            </a:r>
            <a:r>
              <a:rPr lang="ru-RU" dirty="0" smtClean="0"/>
              <a:t> являются сложными белками, т.е. в их состав помимо белковой части входит группа небелковой природы — </a:t>
            </a:r>
            <a:r>
              <a:rPr lang="ru-RU" b="1" dirty="0" err="1" smtClean="0"/>
              <a:t>кофактор</a:t>
            </a:r>
            <a:r>
              <a:rPr lang="ru-RU" dirty="0" smtClean="0"/>
              <a:t>. У некоторых ферментов в качестве </a:t>
            </a:r>
            <a:r>
              <a:rPr lang="ru-RU" dirty="0" err="1" smtClean="0"/>
              <a:t>кофакторов</a:t>
            </a:r>
            <a:r>
              <a:rPr lang="ru-RU" dirty="0" smtClean="0"/>
              <a:t> выступают витамины. В молекуле фермента выделяют особую часть, называемую активным центром. </a:t>
            </a:r>
            <a:r>
              <a:rPr lang="ru-RU" b="1" dirty="0" smtClean="0"/>
              <a:t>Активный центр</a:t>
            </a:r>
            <a:r>
              <a:rPr lang="ru-RU" dirty="0" smtClean="0"/>
              <a:t> — небольшой участок фермента (от трех до двенадцати аминокислотных остатков), где и происходит связывание субстрата или субстратов с образованием фермент-субстратного комплекса. По завершении реакции фермент-субстратный комплекс распадается на фермент и продукт (продукты) реакции. Некоторые ферменты имеют (кроме активного) </a:t>
            </a:r>
            <a:r>
              <a:rPr lang="ru-RU" b="1" dirty="0" err="1" smtClean="0"/>
              <a:t>аллостерические</a:t>
            </a:r>
            <a:r>
              <a:rPr lang="ru-RU" b="1" dirty="0" smtClean="0"/>
              <a:t> центры</a:t>
            </a:r>
            <a:r>
              <a:rPr lang="ru-RU" dirty="0" smtClean="0"/>
              <a:t> — участки, к которым присоединяются регуляторы скорости работы фермента (</a:t>
            </a:r>
            <a:r>
              <a:rPr lang="ru-RU" b="1" dirty="0" err="1" smtClean="0"/>
              <a:t>аллостерические</a:t>
            </a:r>
            <a:r>
              <a:rPr lang="ru-RU" b="1" dirty="0" smtClean="0"/>
              <a:t> ферменты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4" name="Рисунок 3" descr="Image 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670915"/>
            <a:ext cx="3586170" cy="3015643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401080" cy="5860180"/>
          </a:xfrm>
        </p:spPr>
        <p:txBody>
          <a:bodyPr/>
          <a:lstStyle/>
          <a:p>
            <a:r>
              <a:rPr lang="ru-RU" dirty="0" smtClean="0"/>
              <a:t>Для реакций ферментативного катализа характерны: </a:t>
            </a:r>
            <a:endParaRPr lang="ru-RU" dirty="0" smtClean="0"/>
          </a:p>
          <a:p>
            <a:pPr marL="365125" indent="-3175">
              <a:buNone/>
            </a:pPr>
            <a:r>
              <a:rPr lang="ru-RU" dirty="0" smtClean="0"/>
              <a:t>1</a:t>
            </a:r>
            <a:r>
              <a:rPr lang="ru-RU" dirty="0" smtClean="0"/>
              <a:t>) высокая </a:t>
            </a:r>
            <a:r>
              <a:rPr lang="ru-RU" dirty="0" smtClean="0"/>
              <a:t>эффективность </a:t>
            </a:r>
          </a:p>
          <a:p>
            <a:pPr marL="365125" indent="-3175">
              <a:buNone/>
            </a:pPr>
            <a:r>
              <a:rPr lang="ru-RU" dirty="0" smtClean="0"/>
              <a:t>2</a:t>
            </a:r>
            <a:r>
              <a:rPr lang="ru-RU" dirty="0" smtClean="0"/>
              <a:t>) строгая избирательность и направленность </a:t>
            </a:r>
            <a:r>
              <a:rPr lang="ru-RU" dirty="0" smtClean="0"/>
              <a:t>действия</a:t>
            </a:r>
          </a:p>
          <a:p>
            <a:pPr marL="365125" indent="-3175">
              <a:buNone/>
            </a:pPr>
            <a:r>
              <a:rPr lang="ru-RU" dirty="0" smtClean="0"/>
              <a:t>3</a:t>
            </a:r>
            <a:r>
              <a:rPr lang="ru-RU" dirty="0" smtClean="0"/>
              <a:t>) субстратная </a:t>
            </a:r>
            <a:r>
              <a:rPr lang="ru-RU" dirty="0" smtClean="0"/>
              <a:t>специфичность </a:t>
            </a:r>
          </a:p>
          <a:p>
            <a:pPr marL="365125" indent="-3175">
              <a:buNone/>
            </a:pPr>
            <a:r>
              <a:rPr lang="ru-RU" dirty="0" smtClean="0"/>
              <a:t>4</a:t>
            </a:r>
            <a:r>
              <a:rPr lang="ru-RU" dirty="0" smtClean="0"/>
              <a:t>) тонкая и точная </a:t>
            </a:r>
            <a:r>
              <a:rPr lang="ru-RU" dirty="0" smtClean="0"/>
              <a:t>регуляция</a:t>
            </a:r>
          </a:p>
          <a:p>
            <a:r>
              <a:rPr lang="ru-RU" dirty="0" smtClean="0"/>
              <a:t>Субстратную </a:t>
            </a:r>
            <a:r>
              <a:rPr lang="ru-RU" dirty="0" smtClean="0"/>
              <a:t>и реакционную специфичность реакций ферментативного катализа объясняют гипотезы Э. Фишера (1890 г.) и Д. </a:t>
            </a:r>
            <a:r>
              <a:rPr lang="ru-RU" dirty="0" err="1" smtClean="0"/>
              <a:t>Кошланда</a:t>
            </a:r>
            <a:r>
              <a:rPr lang="ru-RU" dirty="0" smtClean="0"/>
              <a:t> (1959 г.).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43998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ферментативных реакций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643998" cy="550070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Скорость ферментативных реакций зависит от: </a:t>
            </a:r>
            <a:endParaRPr lang="ru-RU" dirty="0" smtClean="0"/>
          </a:p>
          <a:p>
            <a:pPr marL="447675" indent="0">
              <a:buNone/>
            </a:pPr>
            <a:r>
              <a:rPr lang="ru-RU" dirty="0" smtClean="0"/>
              <a:t>1</a:t>
            </a:r>
            <a:r>
              <a:rPr lang="ru-RU" dirty="0" smtClean="0"/>
              <a:t>) </a:t>
            </a:r>
            <a:r>
              <a:rPr lang="ru-RU" dirty="0" smtClean="0"/>
              <a:t>температуры</a:t>
            </a:r>
          </a:p>
          <a:p>
            <a:pPr marL="447675" indent="0">
              <a:buNone/>
            </a:pPr>
            <a:r>
              <a:rPr lang="ru-RU" dirty="0" smtClean="0"/>
              <a:t>2</a:t>
            </a:r>
            <a:r>
              <a:rPr lang="ru-RU" dirty="0" smtClean="0"/>
              <a:t>) концентрации </a:t>
            </a:r>
            <a:r>
              <a:rPr lang="ru-RU" dirty="0" smtClean="0"/>
              <a:t>фермента</a:t>
            </a:r>
          </a:p>
          <a:p>
            <a:pPr marL="447675" indent="0">
              <a:buNone/>
            </a:pPr>
            <a:r>
              <a:rPr lang="ru-RU" dirty="0" smtClean="0"/>
              <a:t>3</a:t>
            </a:r>
            <a:r>
              <a:rPr lang="ru-RU" dirty="0" smtClean="0"/>
              <a:t>) концентрации </a:t>
            </a:r>
            <a:r>
              <a:rPr lang="ru-RU" dirty="0" smtClean="0"/>
              <a:t>субстрата</a:t>
            </a:r>
          </a:p>
          <a:p>
            <a:pPr marL="447675" indent="0">
              <a:buNone/>
            </a:pPr>
            <a:r>
              <a:rPr lang="ru-RU" dirty="0" smtClean="0"/>
              <a:t>4</a:t>
            </a:r>
            <a:r>
              <a:rPr lang="ru-RU" dirty="0" smtClean="0"/>
              <a:t>) </a:t>
            </a:r>
            <a:r>
              <a:rPr lang="ru-RU" dirty="0" err="1" smtClean="0"/>
              <a:t>рН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Следует </a:t>
            </a:r>
            <a:r>
              <a:rPr lang="ru-RU" dirty="0" smtClean="0"/>
              <a:t>подчеркнуть, что поскольку ферменты являются белками, то их активность наиболее высока при физиологически нормальных условиях.</a:t>
            </a:r>
          </a:p>
          <a:p>
            <a:r>
              <a:rPr lang="ru-RU" dirty="0" smtClean="0"/>
              <a:t>Большинство ферментов может работать только при температуре от 0 до 40 °С. В этих пределах скорость реакции повышается примерно в 2 раза при повышении температуры на каждые 10 °С. При температуре выше 40 °С белок подвергается денатурации и активность фермента падает. При температуре, близкой к точке замерзания, ферменты инактивируются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29708" cy="464347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Для каждого фермента существует оптимальное значение </a:t>
            </a:r>
            <a:r>
              <a:rPr lang="ru-RU" dirty="0" err="1" smtClean="0"/>
              <a:t>рН</a:t>
            </a:r>
            <a:r>
              <a:rPr lang="ru-RU" dirty="0" smtClean="0"/>
              <a:t>, при котором он проявляет максимальную активность (пепсин — 2,0, амилаза слюны — 6,8, липаза поджелудочной железы — 9,0). При более высоких или низких значениях </a:t>
            </a:r>
            <a:r>
              <a:rPr lang="ru-RU" dirty="0" err="1" smtClean="0"/>
              <a:t>рН</a:t>
            </a:r>
            <a:r>
              <a:rPr lang="ru-RU" dirty="0" smtClean="0"/>
              <a:t> активность фермента снижается. При резких сдвигах </a:t>
            </a:r>
            <a:r>
              <a:rPr lang="ru-RU" dirty="0" err="1" smtClean="0"/>
              <a:t>рН</a:t>
            </a:r>
            <a:r>
              <a:rPr lang="ru-RU" dirty="0" smtClean="0"/>
              <a:t> фермент денатурирует.</a:t>
            </a:r>
          </a:p>
          <a:p>
            <a:r>
              <a:rPr lang="ru-RU" dirty="0" smtClean="0"/>
              <a:t>Скорость работы </a:t>
            </a:r>
            <a:r>
              <a:rPr lang="ru-RU" dirty="0" err="1" smtClean="0"/>
              <a:t>аллостерических</a:t>
            </a:r>
            <a:r>
              <a:rPr lang="ru-RU" dirty="0" smtClean="0"/>
              <a:t> ферментов регулируется веществами, присоединяющимися к </a:t>
            </a:r>
            <a:r>
              <a:rPr lang="ru-RU" dirty="0" err="1" smtClean="0"/>
              <a:t>аллостерическим</a:t>
            </a:r>
            <a:r>
              <a:rPr lang="ru-RU" dirty="0" smtClean="0"/>
              <a:t> центрам. Если эти вещества ускоряют реакцию, они называются </a:t>
            </a:r>
            <a:r>
              <a:rPr lang="ru-RU" b="1" dirty="0" smtClean="0"/>
              <a:t>активаторами</a:t>
            </a:r>
            <a:r>
              <a:rPr lang="ru-RU" dirty="0" smtClean="0"/>
              <a:t>, если тормозят — </a:t>
            </a:r>
            <a:r>
              <a:rPr lang="ru-RU" b="1" dirty="0" smtClean="0"/>
              <a:t>ингибиторами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Image 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5143512"/>
            <a:ext cx="3650601" cy="1581152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229600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ферментов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86874" cy="56435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/>
              <a:t>По типу катализируемых химических превращений ферменты разделены на 6 классов: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err="1" smtClean="0"/>
              <a:t>оксиредуктазы</a:t>
            </a:r>
            <a:r>
              <a:rPr lang="ru-RU" sz="2200" dirty="0" smtClean="0"/>
              <a:t> (перенос атомов водорода, кислорода или электронов от одного вещества к другому — </a:t>
            </a:r>
            <a:r>
              <a:rPr lang="ru-RU" sz="2200" dirty="0" err="1" smtClean="0"/>
              <a:t>дегидрогеназа</a:t>
            </a:r>
            <a:r>
              <a:rPr lang="ru-RU" sz="2200" dirty="0" smtClean="0"/>
              <a:t>), 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err="1" smtClean="0"/>
              <a:t>трансферазы</a:t>
            </a:r>
            <a:r>
              <a:rPr lang="ru-RU" sz="2200" dirty="0" smtClean="0"/>
              <a:t> (перенос </a:t>
            </a:r>
            <a:r>
              <a:rPr lang="ru-RU" sz="2200" dirty="0" err="1" smtClean="0"/>
              <a:t>метильной</a:t>
            </a:r>
            <a:r>
              <a:rPr lang="ru-RU" sz="2200" dirty="0" smtClean="0"/>
              <a:t>, </a:t>
            </a:r>
            <a:r>
              <a:rPr lang="ru-RU" sz="2200" dirty="0" err="1" smtClean="0"/>
              <a:t>ацильной</a:t>
            </a:r>
            <a:r>
              <a:rPr lang="ru-RU" sz="2200" dirty="0" smtClean="0"/>
              <a:t>, фосфатной или аминогруппы от одного вещества к другому — </a:t>
            </a:r>
            <a:r>
              <a:rPr lang="ru-RU" sz="2200" dirty="0" err="1" smtClean="0"/>
              <a:t>трансаминаза</a:t>
            </a:r>
            <a:r>
              <a:rPr lang="ru-RU" sz="2200" dirty="0" smtClean="0"/>
              <a:t>),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smtClean="0"/>
              <a:t>гидролазы</a:t>
            </a:r>
            <a:r>
              <a:rPr lang="ru-RU" sz="2200" dirty="0" smtClean="0"/>
              <a:t> (реакции гидролиза, при которых из субстрата образуются два продукта — амилаза, липаза),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err="1" smtClean="0"/>
              <a:t>лиазы</a:t>
            </a:r>
            <a:r>
              <a:rPr lang="ru-RU" sz="2200" dirty="0" smtClean="0"/>
              <a:t> (</a:t>
            </a:r>
            <a:r>
              <a:rPr lang="ru-RU" sz="2200" dirty="0" err="1" smtClean="0"/>
              <a:t>негидролитическое</a:t>
            </a:r>
            <a:r>
              <a:rPr lang="ru-RU" sz="2200" dirty="0" smtClean="0"/>
              <a:t> присоединение к субстрату или отщепление от него группы атомов, при этом могут разрываться связи С–С, С–N, С–О, С–S — </a:t>
            </a:r>
            <a:r>
              <a:rPr lang="ru-RU" sz="2200" dirty="0" err="1" smtClean="0"/>
              <a:t>декарбоксилаза</a:t>
            </a:r>
            <a:r>
              <a:rPr lang="ru-RU" sz="2200" dirty="0" smtClean="0"/>
              <a:t>),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err="1" smtClean="0"/>
              <a:t>изомеразы</a:t>
            </a:r>
            <a:r>
              <a:rPr lang="ru-RU" sz="2200" dirty="0" smtClean="0"/>
              <a:t> (внутримолекулярная перестройка — </a:t>
            </a:r>
            <a:r>
              <a:rPr lang="ru-RU" sz="2200" dirty="0" err="1" smtClean="0"/>
              <a:t>изомераза</a:t>
            </a:r>
            <a:r>
              <a:rPr lang="ru-RU" sz="2200" dirty="0" smtClean="0"/>
              <a:t>),</a:t>
            </a:r>
          </a:p>
          <a:p>
            <a:pPr marL="266700" lvl="0" indent="-266700">
              <a:buFont typeface="+mj-lt"/>
              <a:buAutoNum type="arabicPeriod"/>
              <a:tabLst>
                <a:tab pos="266700" algn="l"/>
                <a:tab pos="361950" algn="l"/>
              </a:tabLst>
            </a:pPr>
            <a:r>
              <a:rPr lang="ru-RU" sz="2200" b="1" dirty="0" err="1" smtClean="0"/>
              <a:t>лигазы</a:t>
            </a:r>
            <a:r>
              <a:rPr lang="ru-RU" sz="2200" dirty="0" smtClean="0"/>
              <a:t> (соединение двух молекул в результате образования связей С–С, С–N, С–О, С–S — </a:t>
            </a:r>
            <a:r>
              <a:rPr lang="ru-RU" sz="2200" dirty="0" err="1" smtClean="0"/>
              <a:t>синтетаза</a:t>
            </a:r>
            <a:r>
              <a:rPr lang="ru-RU" sz="2200" dirty="0" smtClean="0"/>
              <a:t>).</a:t>
            </a:r>
          </a:p>
          <a:p>
            <a:endParaRPr lang="ru-RU" sz="2300" dirty="0"/>
          </a:p>
        </p:txBody>
      </p:sp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29600" cy="78581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Ферменты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4071966"/>
          </a:xfrm>
        </p:spPr>
        <p:txBody>
          <a:bodyPr>
            <a:normAutofit/>
          </a:bodyPr>
          <a:lstStyle/>
          <a:p>
            <a:r>
              <a:rPr lang="ru-RU" dirty="0" smtClean="0"/>
              <a:t>Это особый </a:t>
            </a:r>
            <a:r>
              <a:rPr lang="ru-RU" dirty="0" smtClean="0"/>
              <a:t>класс белков, являющихся биологическими катализаторами. Благодаря ферментам биохимические реакции протекают с огромной скоростью. Скорость ферментативных реакций в десятки тысяч раз (а иногда и в миллионы) выше скорости реакций, идущих с участием неорганических катализаторов. Вещество, на которое оказывает свое действие фермент, называют </a:t>
            </a:r>
            <a:r>
              <a:rPr lang="ru-RU" b="1" dirty="0" smtClean="0"/>
              <a:t>субстратом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</TotalTime>
  <Words>539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Ферменты </vt:lpstr>
      <vt:lpstr>Слайд 2</vt:lpstr>
      <vt:lpstr>Слайд 3</vt:lpstr>
      <vt:lpstr>Скорость ферментативных реакций </vt:lpstr>
      <vt:lpstr>Слайд 5</vt:lpstr>
      <vt:lpstr>Классификация ферментов</vt:lpstr>
      <vt:lpstr>Ферменты 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Ферменты </dc:title>
  <dc:creator>Дмитрий Каленюк</dc:creator>
  <cp:lastModifiedBy>Дмитрий Каленюк</cp:lastModifiedBy>
  <cp:revision>2</cp:revision>
  <dcterms:created xsi:type="dcterms:W3CDTF">2012-01-06T12:54:43Z</dcterms:created>
  <dcterms:modified xsi:type="dcterms:W3CDTF">2012-01-06T13:04:17Z</dcterms:modified>
</cp:coreProperties>
</file>