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0E15E9-8E89-4529-B593-610755CCFB6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AB4653-C2EB-47C1-84F7-04FF58FC51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hecker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786190"/>
            <a:ext cx="8458200" cy="1571636"/>
          </a:xfrm>
        </p:spPr>
        <p:txBody>
          <a:bodyPr>
            <a:noAutofit/>
          </a:bodyPr>
          <a:lstStyle/>
          <a:p>
            <a:r>
              <a:rPr lang="ru-RU" sz="5400" b="1" dirty="0"/>
              <a:t>Строение и функции белков</a:t>
            </a:r>
            <a:endParaRPr lang="ru-RU" sz="5400" dirty="0"/>
          </a:p>
        </p:txBody>
      </p:sp>
      <p:pic>
        <p:nvPicPr>
          <p:cNvPr id="4" name="Рисунок 3" descr="1CC7C0FC7A555EBE9DA0B95ED9244C59857960CA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0"/>
            <a:ext cx="5715000" cy="38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Вторичная структура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54163"/>
            <a:ext cx="8777318" cy="308928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Это упорядоченное </a:t>
            </a:r>
            <a:r>
              <a:rPr lang="ru-RU" dirty="0" smtClean="0"/>
              <a:t>свертывание полипептидной цепи в спираль (имеет вид растянутой пружины). Витки спирали укрепляются водородными связями, возникающими между карбоксильными группами и аминогруппами. </a:t>
            </a:r>
            <a:endParaRPr lang="ru-RU" dirty="0" smtClean="0"/>
          </a:p>
          <a:p>
            <a:r>
              <a:rPr lang="ru-RU" dirty="0" smtClean="0"/>
              <a:t>Практически </a:t>
            </a:r>
            <a:r>
              <a:rPr lang="ru-RU" dirty="0" smtClean="0"/>
              <a:t>все СО- и </a:t>
            </a:r>
            <a:r>
              <a:rPr lang="ru-RU" dirty="0" err="1" smtClean="0"/>
              <a:t>NН-группы</a:t>
            </a:r>
            <a:r>
              <a:rPr lang="ru-RU" dirty="0" smtClean="0"/>
              <a:t> принимают участие в образовании водородных связей. Они слабее пептидных, но, повторяясь многократно, придают данной конфигурации устойчивость и жесткость. На уровне вторичной структуры существуют белки: фиброин (шелк, паутина), кератин (волосы, ногти), коллаген (сухожилия).</a:t>
            </a:r>
          </a:p>
          <a:p>
            <a:endParaRPr lang="ru-RU" dirty="0"/>
          </a:p>
        </p:txBody>
      </p:sp>
      <p:pic>
        <p:nvPicPr>
          <p:cNvPr id="4" name="Рисунок 3" descr="Image 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4214818"/>
            <a:ext cx="2981329" cy="2498189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Третичная структура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1"/>
            <a:ext cx="8848756" cy="378621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укладка полипептидных цепей в глобулы, возникающая в результате возникновения химических связей (водородных, ионных, </a:t>
            </a:r>
            <a:r>
              <a:rPr lang="ru-RU" dirty="0" err="1" smtClean="0"/>
              <a:t>дисульфидных</a:t>
            </a:r>
            <a:r>
              <a:rPr lang="ru-RU" dirty="0" smtClean="0"/>
              <a:t>) и установления гидрофобных взаимодействий между радикалами аминокислотных остатков. </a:t>
            </a:r>
            <a:endParaRPr lang="ru-RU" dirty="0" smtClean="0"/>
          </a:p>
          <a:p>
            <a:r>
              <a:rPr lang="ru-RU" dirty="0" smtClean="0"/>
              <a:t>Основную </a:t>
            </a:r>
            <a:r>
              <a:rPr lang="ru-RU" dirty="0" smtClean="0"/>
              <a:t>роль в образовании третичной структуры играют </a:t>
            </a:r>
            <a:r>
              <a:rPr lang="ru-RU" dirty="0" err="1" smtClean="0"/>
              <a:t>гидрофильно-гидрофобные</a:t>
            </a:r>
            <a:r>
              <a:rPr lang="ru-RU" dirty="0" smtClean="0"/>
              <a:t> взаимодействия. В водных растворах гидрофобные радикалы стремятся спрятаться от воды, группируясь внутри глобулы, в то время как гидрофильные радикалы в результате гидратации (взаимодействия с диполями воды) стремятся оказаться на поверхности молекулы. У некоторых белков третичная структура стабилизируется </a:t>
            </a:r>
            <a:r>
              <a:rPr lang="ru-RU" dirty="0" err="1" smtClean="0"/>
              <a:t>дисульфидными</a:t>
            </a:r>
            <a:r>
              <a:rPr lang="ru-RU" dirty="0" smtClean="0"/>
              <a:t> ковалентными связями, возникающими между атомами серы двух остатков цистеина.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 smtClean="0"/>
              <a:t>уровне третичной структуры существуют ферменты, антитела, некоторые гормоны.</a:t>
            </a:r>
          </a:p>
          <a:p>
            <a:endParaRPr lang="ru-RU" dirty="0"/>
          </a:p>
        </p:txBody>
      </p:sp>
      <p:pic>
        <p:nvPicPr>
          <p:cNvPr id="4" name="Рисунок 3" descr="Image 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714884"/>
            <a:ext cx="1811184" cy="2000264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Четвертичная структура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803663"/>
          </a:xfrm>
        </p:spPr>
        <p:txBody>
          <a:bodyPr>
            <a:normAutofit fontScale="70000" lnSpcReduction="20000"/>
          </a:bodyPr>
          <a:lstStyle/>
          <a:p>
            <a:r>
              <a:rPr lang="ru-RU" sz="3300" dirty="0" smtClean="0"/>
              <a:t>Она характерна </a:t>
            </a:r>
            <a:r>
              <a:rPr lang="ru-RU" sz="3300" dirty="0" smtClean="0"/>
              <a:t>для сложных белков, молекулы которых образованы двумя и более глобулами. Субъединицы удерживаются в молекуле благодаря ионным, гидрофобным и электростатическим взаимодействиям. Иногда при образовании четвертичной структуры между субъединицами возникают </a:t>
            </a:r>
            <a:r>
              <a:rPr lang="ru-RU" sz="3300" dirty="0" err="1" smtClean="0"/>
              <a:t>дисульфидные</a:t>
            </a:r>
            <a:r>
              <a:rPr lang="ru-RU" sz="3300" dirty="0" smtClean="0"/>
              <a:t> связи. </a:t>
            </a:r>
            <a:endParaRPr lang="ru-RU" sz="3300" dirty="0" smtClean="0"/>
          </a:p>
          <a:p>
            <a:r>
              <a:rPr lang="ru-RU" sz="3300" dirty="0" smtClean="0"/>
              <a:t>Наиболее </a:t>
            </a:r>
            <a:r>
              <a:rPr lang="ru-RU" sz="3300" dirty="0" smtClean="0"/>
              <a:t>изученным белком, имеющим четвертичную структуру, является </a:t>
            </a:r>
            <a:r>
              <a:rPr lang="ru-RU" sz="3300" b="1" dirty="0" smtClean="0"/>
              <a:t>гемоглобин</a:t>
            </a:r>
            <a:r>
              <a:rPr lang="ru-RU" sz="3300" dirty="0" smtClean="0"/>
              <a:t>. Он образован двумя </a:t>
            </a:r>
            <a:r>
              <a:rPr lang="ru-RU" sz="3300" dirty="0" err="1" smtClean="0"/>
              <a:t>α-субъединицами </a:t>
            </a:r>
            <a:r>
              <a:rPr lang="ru-RU" sz="3300" dirty="0" smtClean="0"/>
              <a:t>(141 аминокислотный остаток) и двумя </a:t>
            </a:r>
            <a:r>
              <a:rPr lang="ru-RU" sz="3300" dirty="0" err="1" smtClean="0"/>
              <a:t>β-субъединицами </a:t>
            </a:r>
            <a:r>
              <a:rPr lang="ru-RU" sz="3300" dirty="0" smtClean="0"/>
              <a:t>(146 аминокислотных остатков). С каждой субъединицей связана молекула </a:t>
            </a:r>
            <a:r>
              <a:rPr lang="ru-RU" sz="3300" dirty="0" err="1" smtClean="0"/>
              <a:t>гема</a:t>
            </a:r>
            <a:r>
              <a:rPr lang="ru-RU" sz="3300" dirty="0" smtClean="0"/>
              <a:t>, содержащая железо.</a:t>
            </a:r>
          </a:p>
          <a:p>
            <a:endParaRPr lang="ru-RU" dirty="0"/>
          </a:p>
        </p:txBody>
      </p:sp>
      <p:pic>
        <p:nvPicPr>
          <p:cNvPr id="4" name="Рисунок 3" descr="Image 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4786322"/>
            <a:ext cx="2019300" cy="1952625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Свойства </a:t>
            </a:r>
            <a:r>
              <a:rPr lang="ru-RU" sz="4400" b="1" dirty="0" smtClean="0"/>
              <a:t>белков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48756" cy="55721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Белки </a:t>
            </a:r>
            <a:r>
              <a:rPr lang="ru-RU" dirty="0" smtClean="0"/>
              <a:t>сочетают в себе основные и кислотные свойства, определяемые радикалами аминокислот: чем больше кислых аминокислот в белке, тем ярче выражены его кислотные свойства. </a:t>
            </a:r>
            <a:endParaRPr lang="ru-RU" dirty="0" smtClean="0"/>
          </a:p>
          <a:p>
            <a:r>
              <a:rPr lang="ru-RU" dirty="0" smtClean="0"/>
              <a:t>Способность </a:t>
            </a:r>
            <a:r>
              <a:rPr lang="ru-RU" dirty="0" smtClean="0"/>
              <a:t>отдавать и присоединять Н</a:t>
            </a:r>
            <a:r>
              <a:rPr lang="ru-RU" baseline="30000" dirty="0" smtClean="0"/>
              <a:t>+</a:t>
            </a:r>
            <a:r>
              <a:rPr lang="ru-RU" dirty="0" smtClean="0"/>
              <a:t> определяют </a:t>
            </a:r>
            <a:r>
              <a:rPr lang="ru-RU" b="1" i="1" dirty="0" smtClean="0"/>
              <a:t>буферные свойства белков</a:t>
            </a:r>
            <a:r>
              <a:rPr lang="ru-RU" dirty="0" smtClean="0"/>
              <a:t>; один из самых мощных буферов — гемоглобин в эритроцитах, поддерживающий </a:t>
            </a:r>
            <a:r>
              <a:rPr lang="ru-RU" dirty="0" err="1" smtClean="0"/>
              <a:t>рН</a:t>
            </a:r>
            <a:r>
              <a:rPr lang="ru-RU" dirty="0" smtClean="0"/>
              <a:t> крови на постоянном </a:t>
            </a:r>
            <a:r>
              <a:rPr lang="ru-RU" dirty="0" smtClean="0"/>
              <a:t>уровне.</a:t>
            </a:r>
          </a:p>
          <a:p>
            <a:r>
              <a:rPr lang="ru-RU" dirty="0" smtClean="0"/>
              <a:t>Есть </a:t>
            </a:r>
            <a:r>
              <a:rPr lang="ru-RU" dirty="0" smtClean="0"/>
              <a:t>белки растворимые (фибриноген), есть нерастворимые, выполняющие механические функции (фиброин, кератин, коллаген). </a:t>
            </a:r>
            <a:endParaRPr lang="ru-RU" dirty="0" smtClean="0"/>
          </a:p>
          <a:p>
            <a:r>
              <a:rPr lang="ru-RU" dirty="0" smtClean="0"/>
              <a:t>Есть </a:t>
            </a:r>
            <a:r>
              <a:rPr lang="ru-RU" dirty="0" smtClean="0"/>
              <a:t>белки активные в химическом отношении (ферменты), есть химически неактивные, устойчивые к воздействию различных условий внешней среды и крайне неустойчивые.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Свойства </a:t>
            </a:r>
            <a:r>
              <a:rPr lang="ru-RU" sz="4400" b="1" dirty="0" smtClean="0"/>
              <a:t>белков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48756" cy="5572140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 smtClean="0"/>
              <a:t>Внешние факторы (нагревание, ультрафиолетовое излучение, тяжелые металлы и их соли, изменения </a:t>
            </a:r>
            <a:r>
              <a:rPr lang="ru-RU" sz="3400" dirty="0" err="1" smtClean="0"/>
              <a:t>рН</a:t>
            </a:r>
            <a:r>
              <a:rPr lang="ru-RU" sz="3400" dirty="0" smtClean="0"/>
              <a:t>, радиация, обезвоживание) могут вызывать нарушение структурной организации молекулы белка. </a:t>
            </a:r>
            <a:endParaRPr lang="ru-RU" sz="3400" dirty="0" smtClean="0"/>
          </a:p>
          <a:p>
            <a:r>
              <a:rPr lang="ru-RU" sz="3400" dirty="0" smtClean="0"/>
              <a:t>Процесс </a:t>
            </a:r>
            <a:r>
              <a:rPr lang="ru-RU" sz="3400" dirty="0" smtClean="0"/>
              <a:t>утраты трехмерной </a:t>
            </a:r>
            <a:r>
              <a:rPr lang="ru-RU" sz="3400" dirty="0" err="1" smtClean="0"/>
              <a:t>конформации</a:t>
            </a:r>
            <a:r>
              <a:rPr lang="ru-RU" sz="3400" dirty="0" smtClean="0"/>
              <a:t>, присущей данной молекуле белка, называют </a:t>
            </a:r>
            <a:r>
              <a:rPr lang="ru-RU" sz="3400" b="1" i="1" u="sng" dirty="0" smtClean="0"/>
              <a:t>денатурацией</a:t>
            </a:r>
            <a:r>
              <a:rPr lang="ru-RU" sz="3400" dirty="0" smtClean="0"/>
              <a:t>. Причиной денатурации является разрыв связей, стабилизирующих определенную структуру белка. Первоначально рвутся наиболее слабые связи, а при ужесточении условий и более сильные. Поэтому сначала утрачивается четвертичная, затем третичная и вторичная структуры. Изменение пространственной конфигурации приводит к изменению свойств белка и, как следствие, делает невозможным выполнение белком свойственных ему биологических функций. </a:t>
            </a:r>
            <a:endParaRPr lang="ru-RU" sz="3400" dirty="0" smtClean="0"/>
          </a:p>
          <a:p>
            <a:r>
              <a:rPr lang="ru-RU" sz="3400" dirty="0" smtClean="0"/>
              <a:t>Если </a:t>
            </a:r>
            <a:r>
              <a:rPr lang="ru-RU" sz="3400" dirty="0" smtClean="0"/>
              <a:t>денатурация не сопровождается разрушением первичной структуры, то она может быть </a:t>
            </a:r>
            <a:r>
              <a:rPr lang="ru-RU" sz="3400" b="1" dirty="0" smtClean="0"/>
              <a:t>обратимой</a:t>
            </a:r>
            <a:r>
              <a:rPr lang="ru-RU" sz="3400" dirty="0" smtClean="0"/>
              <a:t>, в этом случае происходит самовосстановление свойственной белку </a:t>
            </a:r>
            <a:r>
              <a:rPr lang="ru-RU" sz="3400" dirty="0" err="1" smtClean="0"/>
              <a:t>конформации</a:t>
            </a:r>
            <a:r>
              <a:rPr lang="ru-RU" sz="3400" dirty="0" smtClean="0"/>
              <a:t>. Такой денатурации подвергаются, например, рецепторные белки </a:t>
            </a:r>
            <a:r>
              <a:rPr lang="ru-RU" sz="3400" dirty="0" smtClean="0"/>
              <a:t>мембраны.</a:t>
            </a:r>
          </a:p>
          <a:p>
            <a:r>
              <a:rPr lang="ru-RU" sz="3400" dirty="0" smtClean="0"/>
              <a:t>Процесс </a:t>
            </a:r>
            <a:r>
              <a:rPr lang="ru-RU" sz="3400" dirty="0" smtClean="0"/>
              <a:t>восстановления структуры белка после денатурации называется </a:t>
            </a:r>
            <a:r>
              <a:rPr lang="ru-RU" sz="3400" b="1" i="1" u="sng" dirty="0" err="1" smtClean="0"/>
              <a:t>ренатурацией</a:t>
            </a:r>
            <a:r>
              <a:rPr lang="ru-RU" sz="3400" i="1" u="sng" dirty="0" smtClean="0"/>
              <a:t>.</a:t>
            </a:r>
            <a:r>
              <a:rPr lang="ru-RU" sz="3400" dirty="0" smtClean="0"/>
              <a:t> Если восстановление пространственной конфигурации белка невозможно, то денатурация называется </a:t>
            </a:r>
            <a:r>
              <a:rPr lang="ru-RU" sz="3400" b="1" dirty="0" smtClean="0"/>
              <a:t>необратимой</a:t>
            </a:r>
            <a:r>
              <a:rPr lang="ru-RU" sz="34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93823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Функции </a:t>
            </a:r>
            <a:r>
              <a:rPr lang="ru-RU" sz="4400" b="1" dirty="0" smtClean="0"/>
              <a:t>белков</a:t>
            </a:r>
            <a:endParaRPr lang="ru-RU" sz="4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0"/>
          <a:ext cx="8858312" cy="5924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869"/>
                <a:gridCol w="7733443"/>
              </a:tblGrid>
              <a:tr h="325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Функция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Примеры и пояснения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Строительная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Белки участвуют в образовании клеточных и внеклеточных структур: входят в состав клеточных мембран (липопротеины, гликопротеины), волос (кератин), сухожилий (коллаген) и т.д.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54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Транспортная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Белок крови гемоглобин присоединяет кислород и транспортирует его от легких ко всем тканям и органам, а от них в легкие переносит углекислый газ; в состав клеточных мембран входят особые белки, которые обеспечивают активный и строго избирательный перенос некоторых веществ и ионов из клетки во внешнюю среду и обратно.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70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Регуляторная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Гормоны белковой природы принимают участие в регуляции процессов обмена веществ. Например, гормон инсулин регулирует уровень глюкозы в крови, способствует синтезу гликогена, увеличивает образование жиров из углеводов.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682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Защитная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 ответ на проникновение в организм чужеродных белков или микроорганизмов (антигенов) образуются особые белки — антитела, способные связывать и обезвреживать их. Фибрин, образующийся из фибриногена, способствует остановке кровотечений.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25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Двигательная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Сократительные белки актин и миозин обеспечивают сокращение мышц у многоклеточных животных.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682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Сигнальная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 поверхностную мембрану клетки встроены молекулы белков, способных изменять свою третичную структуру в ответ на действие факторов внешней среды, таким образом осуществляя прием сигналов из внешней среды и передачу команд в клетку.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682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Запасающая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 организме животных белки, как правило, не запасаются, исключение: альбумин яиц, казеин молока. Но благодаря белкам в организме могут откладываться про запас некоторые вещества, например, при распаде гемоглобина железо не выводится из организма, а сохраняется, образуя комплекс с белком ферритином.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54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Энергетическая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При распаде 1 г белка до конечных продуктов выделяется 17,6 кДж. Сначала белки распадаются до аминокислот, а затем до конечных продуктов — воды, углекислого газа и аммиака. Однако в качестве источника энергии белки используются только тогда, когда другие источники (углеводы и жиры) израсходованы.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682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Каталитическая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Одна из важнейших функций белков. Обеспечивается белками — ферментами, которые ускоряют биохимические реакции, происходящие в клетках. Например,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рибулезобифосфаткарбоксилаза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катализирует фиксацию СО</a:t>
                      </a:r>
                      <a:r>
                        <a:rPr lang="ru-RU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при фотосинтезе.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Строение </a:t>
            </a:r>
            <a:r>
              <a:rPr lang="ru-RU" b="1" dirty="0" smtClean="0"/>
              <a:t>белков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54162"/>
            <a:ext cx="8848756" cy="501811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Белки</a:t>
            </a:r>
            <a:r>
              <a:rPr lang="ru-RU" dirty="0" smtClean="0"/>
              <a:t> — высокомолекулярные органические соединения, состоящие из остатков </a:t>
            </a:r>
            <a:r>
              <a:rPr lang="ru-RU" dirty="0" err="1" smtClean="0"/>
              <a:t>α-аминокислот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</a:t>
            </a:r>
            <a:r>
              <a:rPr lang="ru-RU" b="1" dirty="0" smtClean="0"/>
              <a:t>состав белков</a:t>
            </a:r>
            <a:r>
              <a:rPr lang="ru-RU" dirty="0" smtClean="0"/>
              <a:t> входят углерод, водород, азот, кислород, сера. Часть белков образует комплексы с другими молекулами, содержащими фосфор, железо, цинк и медь.</a:t>
            </a:r>
          </a:p>
          <a:p>
            <a:r>
              <a:rPr lang="ru-RU" dirty="0" smtClean="0"/>
              <a:t>Белки обладают большой молекулярной массой: яичный альбумин — 36 000, гемоглобин — 152 000, миозин — 500 000. Для сравнения: молекулярная масса спирта — 46, уксусной кислоты — 60, бензола — 78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Аминокислотный состав </a:t>
            </a:r>
            <a:r>
              <a:rPr lang="ru-RU" b="1" dirty="0" smtClean="0"/>
              <a:t>белков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54162"/>
            <a:ext cx="8777318" cy="508954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Белки</a:t>
            </a:r>
            <a:r>
              <a:rPr lang="ru-RU" dirty="0" smtClean="0"/>
              <a:t> — непериодические полимеры, мономерами которых являются </a:t>
            </a:r>
            <a:r>
              <a:rPr lang="ru-RU" b="1" dirty="0" err="1" smtClean="0"/>
              <a:t>α-аминокислоты</a:t>
            </a:r>
            <a:r>
              <a:rPr lang="ru-RU" dirty="0" smtClean="0"/>
              <a:t>. Обычно в качестве мономеров белков называют 20 видов </a:t>
            </a:r>
            <a:r>
              <a:rPr lang="ru-RU" dirty="0" err="1" smtClean="0"/>
              <a:t>α-аминокислот</a:t>
            </a:r>
            <a:r>
              <a:rPr lang="ru-RU" dirty="0" smtClean="0"/>
              <a:t>, хотя в клетках и тканях их обнаружено свыше 170.</a:t>
            </a:r>
          </a:p>
          <a:p>
            <a:r>
              <a:rPr lang="ru-RU" dirty="0" smtClean="0"/>
              <a:t>В зависимости от того, могут ли аминокислоты синтезироваться в организме человека и других животных, различают: </a:t>
            </a:r>
            <a:r>
              <a:rPr lang="ru-RU" b="1" dirty="0" smtClean="0"/>
              <a:t>заменимые аминокислоты</a:t>
            </a:r>
            <a:r>
              <a:rPr lang="ru-RU" dirty="0" smtClean="0"/>
              <a:t> — могут синтезироваться; </a:t>
            </a:r>
            <a:r>
              <a:rPr lang="ru-RU" b="1" dirty="0" smtClean="0"/>
              <a:t>незаменимые аминокислоты</a:t>
            </a:r>
            <a:r>
              <a:rPr lang="ru-RU" dirty="0" smtClean="0"/>
              <a:t> — не могут синтезироваться. Незаменимые аминокислоты должны поступать в организм вместе с пищей. Растения синтезируют все виды аминокислот.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Аминокислотный состав </a:t>
            </a:r>
            <a:r>
              <a:rPr lang="ru-RU" b="1" dirty="0" smtClean="0"/>
              <a:t>белков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77318" cy="55007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зависимости от аминокислотного состава, </a:t>
            </a:r>
            <a:r>
              <a:rPr lang="ru-RU" b="1" dirty="0" smtClean="0"/>
              <a:t>белки бывают: </a:t>
            </a:r>
            <a:endParaRPr lang="ru-RU" b="1" dirty="0" smtClean="0"/>
          </a:p>
          <a:p>
            <a:r>
              <a:rPr lang="ru-RU" b="1" dirty="0" smtClean="0"/>
              <a:t>полноценными</a:t>
            </a:r>
            <a:r>
              <a:rPr lang="ru-RU" dirty="0" smtClean="0"/>
              <a:t> </a:t>
            </a:r>
            <a:r>
              <a:rPr lang="ru-RU" dirty="0" smtClean="0"/>
              <a:t>— содержат весь набор </a:t>
            </a:r>
            <a:r>
              <a:rPr lang="ru-RU" dirty="0" smtClean="0"/>
              <a:t>аминокислот;</a:t>
            </a:r>
          </a:p>
          <a:p>
            <a:r>
              <a:rPr lang="ru-RU" b="1" dirty="0" smtClean="0"/>
              <a:t>неполноценными</a:t>
            </a:r>
            <a:r>
              <a:rPr lang="ru-RU" dirty="0" smtClean="0"/>
              <a:t> </a:t>
            </a:r>
            <a:r>
              <a:rPr lang="ru-RU" dirty="0" smtClean="0"/>
              <a:t>— какие-то аминокислоты в их составе отсутствуют. Если белки состоят только из аминокислот, их называют </a:t>
            </a:r>
            <a:r>
              <a:rPr lang="ru-RU" b="1" dirty="0" smtClean="0"/>
              <a:t>простыми</a:t>
            </a:r>
            <a:r>
              <a:rPr lang="ru-RU" dirty="0" smtClean="0"/>
              <a:t>. Если белки содержат помимо аминокислот еще и </a:t>
            </a:r>
            <a:r>
              <a:rPr lang="ru-RU" dirty="0" err="1" smtClean="0"/>
              <a:t>неаминокислотный</a:t>
            </a:r>
            <a:r>
              <a:rPr lang="ru-RU" dirty="0" smtClean="0"/>
              <a:t> компонент (</a:t>
            </a:r>
            <a:r>
              <a:rPr lang="ru-RU" dirty="0" err="1" smtClean="0"/>
              <a:t>простетическую</a:t>
            </a:r>
            <a:r>
              <a:rPr lang="ru-RU" dirty="0" smtClean="0"/>
              <a:t> группу), их называют </a:t>
            </a:r>
            <a:r>
              <a:rPr lang="ru-RU" b="1" dirty="0" smtClean="0"/>
              <a:t>сложными</a:t>
            </a:r>
            <a:r>
              <a:rPr lang="ru-RU" dirty="0" smtClean="0"/>
              <a:t>. </a:t>
            </a:r>
            <a:r>
              <a:rPr lang="ru-RU" dirty="0" err="1" smtClean="0"/>
              <a:t>Простетическая</a:t>
            </a:r>
            <a:r>
              <a:rPr lang="ru-RU" dirty="0" smtClean="0"/>
              <a:t> группа может быть представлена металлами (</a:t>
            </a:r>
            <a:r>
              <a:rPr lang="ru-RU" dirty="0" err="1" smtClean="0"/>
              <a:t>металлопротеины</a:t>
            </a:r>
            <a:r>
              <a:rPr lang="ru-RU" dirty="0" smtClean="0"/>
              <a:t>), углеводами (гликопротеины), липидами (</a:t>
            </a:r>
            <a:r>
              <a:rPr lang="ru-RU" dirty="0" err="1" smtClean="0"/>
              <a:t>липопротеины</a:t>
            </a:r>
            <a:r>
              <a:rPr lang="ru-RU" dirty="0" smtClean="0"/>
              <a:t>), нуклеиновыми кислотами (</a:t>
            </a:r>
            <a:r>
              <a:rPr lang="ru-RU" dirty="0" err="1" smtClean="0"/>
              <a:t>нуклеопротеины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Аминокислотный состав </a:t>
            </a:r>
            <a:r>
              <a:rPr lang="ru-RU" b="1" dirty="0" smtClean="0"/>
              <a:t>белков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77318" cy="335758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Все </a:t>
            </a:r>
            <a:r>
              <a:rPr lang="ru-RU" b="1" dirty="0" smtClean="0"/>
              <a:t>аминокислоты содержат</a:t>
            </a:r>
            <a:r>
              <a:rPr lang="ru-RU" dirty="0" smtClean="0"/>
              <a:t>: 1) карбоксильную группу (–СООН), 2) аминогруппу (–NH</a:t>
            </a:r>
            <a:r>
              <a:rPr lang="ru-RU" baseline="-25000" dirty="0" smtClean="0"/>
              <a:t>2</a:t>
            </a:r>
            <a:r>
              <a:rPr lang="ru-RU" dirty="0" smtClean="0"/>
              <a:t>), 3) радикал или R-группу (остальная часть молекулы). Строение радикала у разных видов аминокислот — различное. В зависимости от количества аминогрупп и карбоксильных групп, входящих в состав аминокислот, различают: </a:t>
            </a:r>
            <a:r>
              <a:rPr lang="ru-RU" b="1" dirty="0" smtClean="0"/>
              <a:t>нейтральные аминокислоты</a:t>
            </a:r>
            <a:r>
              <a:rPr lang="ru-RU" dirty="0" smtClean="0"/>
              <a:t>, имеющие одну карбоксильную группу и одну аминогруппу; </a:t>
            </a:r>
            <a:r>
              <a:rPr lang="ru-RU" b="1" dirty="0" smtClean="0"/>
              <a:t>основные аминокислоты</a:t>
            </a:r>
            <a:r>
              <a:rPr lang="ru-RU" dirty="0" smtClean="0"/>
              <a:t>, имеющие более одной аминогруппы; </a:t>
            </a:r>
            <a:r>
              <a:rPr lang="ru-RU" b="1" dirty="0" smtClean="0"/>
              <a:t>кислые аминокислоты</a:t>
            </a:r>
            <a:r>
              <a:rPr lang="ru-RU" dirty="0" smtClean="0"/>
              <a:t>, имеющие более одной карбоксильной группы.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572008"/>
            <a:ext cx="2967045" cy="207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5357818" y="542926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428860" y="614364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86578" y="521495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аминогруппа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5857892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к</a:t>
            </a:r>
            <a:r>
              <a:rPr lang="ru-RU" sz="2000" dirty="0" smtClean="0"/>
              <a:t>арбоксильная группа</a:t>
            </a:r>
            <a:endParaRPr lang="ru-RU" sz="2000" dirty="0"/>
          </a:p>
        </p:txBody>
      </p:sp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Пептидная </a:t>
            </a:r>
            <a:r>
              <a:rPr lang="ru-RU" b="1" dirty="0" smtClean="0"/>
              <a:t>связь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77318" cy="350046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Пептиды</a:t>
            </a:r>
            <a:r>
              <a:rPr lang="ru-RU" dirty="0" smtClean="0"/>
              <a:t> — органические вещества, состоящие из остатков аминокислот, соединенных пептидной связью.</a:t>
            </a:r>
          </a:p>
          <a:p>
            <a:r>
              <a:rPr lang="ru-RU" dirty="0" smtClean="0"/>
              <a:t>Образование пептидов происходит в результате реакции конденсации аминокислот.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взаимодействии аминогруппы одной аминокислоты с карбоксильной группой другой между ними возникает ковалентная </a:t>
            </a:r>
            <a:r>
              <a:rPr lang="ru-RU" dirty="0" err="1" smtClean="0"/>
              <a:t>азот-углеродная</a:t>
            </a:r>
            <a:r>
              <a:rPr lang="ru-RU" dirty="0" smtClean="0"/>
              <a:t> связь, которую и называют </a:t>
            </a:r>
            <a:r>
              <a:rPr lang="ru-RU" b="1" dirty="0" smtClean="0"/>
              <a:t>пептидной</a:t>
            </a:r>
            <a:r>
              <a:rPr lang="ru-RU" dirty="0" smtClean="0"/>
              <a:t>. В зависимости от количества аминокислотных остатков, входящих в состав пептида, различают </a:t>
            </a:r>
            <a:r>
              <a:rPr lang="ru-RU" b="1" dirty="0" smtClean="0"/>
              <a:t>дипептиды, </a:t>
            </a:r>
            <a:r>
              <a:rPr lang="ru-RU" b="1" dirty="0" err="1" smtClean="0"/>
              <a:t>трипептиды</a:t>
            </a:r>
            <a:r>
              <a:rPr lang="ru-RU" b="1" dirty="0" smtClean="0"/>
              <a:t>, </a:t>
            </a:r>
            <a:r>
              <a:rPr lang="ru-RU" b="1" dirty="0" err="1" smtClean="0"/>
              <a:t>тетрапептиды</a:t>
            </a:r>
            <a:r>
              <a:rPr lang="ru-RU" dirty="0" smtClean="0"/>
              <a:t> и т.д. Образование пептидной связи может повторяться </a:t>
            </a:r>
            <a:r>
              <a:rPr lang="ru-RU" dirty="0" smtClean="0"/>
              <a:t>многократно.</a:t>
            </a:r>
          </a:p>
          <a:p>
            <a:r>
              <a:rPr lang="ru-RU" dirty="0" smtClean="0"/>
              <a:t>Это </a:t>
            </a:r>
            <a:r>
              <a:rPr lang="ru-RU" dirty="0" smtClean="0"/>
              <a:t>приводит к образованию </a:t>
            </a:r>
            <a:r>
              <a:rPr lang="ru-RU" b="1" dirty="0" smtClean="0"/>
              <a:t>полипептидов</a:t>
            </a:r>
            <a:r>
              <a:rPr lang="ru-RU" dirty="0" smtClean="0"/>
              <a:t>. На одном конце пептида находится свободная аминогруппа (его называют N-концом), а на другом — свободная карбоксильная группа (его называют С-концом).</a:t>
            </a:r>
            <a:endParaRPr lang="ru-RU" dirty="0"/>
          </a:p>
        </p:txBody>
      </p:sp>
      <p:pic>
        <p:nvPicPr>
          <p:cNvPr id="4" name="Рисунок 3" descr="Image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714884"/>
            <a:ext cx="7851858" cy="1967317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77318" cy="1295400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Пространственная организация белковых </a:t>
            </a:r>
            <a:r>
              <a:rPr lang="ru-RU" b="1" dirty="0" smtClean="0"/>
              <a:t>молекул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77318" cy="550070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Выполнение белками определенных специфических функций зависит от пространственной конфигурации их молекул, кроме того, клетке энергетически невыгодно держать белки в развернутой форме, в виде цепочки, поэтому полипептидные цепи подвергаются укладке, приобретая определенную трехмерную структуру, или </a:t>
            </a:r>
            <a:r>
              <a:rPr lang="ru-RU" dirty="0" err="1" smtClean="0"/>
              <a:t>конформацию</a:t>
            </a:r>
            <a:r>
              <a:rPr lang="ru-RU" dirty="0" smtClean="0"/>
              <a:t>. Выделяют 4 уровня </a:t>
            </a:r>
            <a:r>
              <a:rPr lang="ru-RU" b="1" dirty="0" smtClean="0"/>
              <a:t>пространственной организации </a:t>
            </a:r>
            <a:r>
              <a:rPr lang="ru-RU" b="1" dirty="0" smtClean="0"/>
              <a:t>белков: первичный, вторичный, третичный и четвертичный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Первичная структура белка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9"/>
            <a:ext cx="8777318" cy="128588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Это последовательность </a:t>
            </a:r>
            <a:r>
              <a:rPr lang="ru-RU" dirty="0" smtClean="0"/>
              <a:t>расположения аминокислотных остатков в полипептидной цепи, составляющей молекулу белка. Связь между аминокислотами — пептидная.</a:t>
            </a:r>
            <a:endParaRPr lang="ru-RU" dirty="0"/>
          </a:p>
        </p:txBody>
      </p:sp>
      <p:pic>
        <p:nvPicPr>
          <p:cNvPr id="4" name="Рисунок 3" descr="Image 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428868"/>
            <a:ext cx="8822441" cy="2071702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85720" y="4714884"/>
            <a:ext cx="871543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Если молекула белка состоит всего из 10 аминокислотных остатков, то число теоретически возможных вариантов белковых молекул, отличающихся порядком чередования аминокислот, — 10</a:t>
            </a:r>
            <a:r>
              <a:rPr lang="ru-RU" baseline="30000" dirty="0"/>
              <a:t>20</a:t>
            </a:r>
            <a:r>
              <a:rPr lang="ru-RU" dirty="0"/>
              <a:t>. Имея 20 аминокислот, можно составить из них еще большее количество разнообразных комбинаций. В организме человека обнаружено порядка десяти тысяч различных белков, которые отличаются как друг от друга, так и от белков других организмов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hecker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</TotalTime>
  <Words>1411</Words>
  <Application>Microsoft Office PowerPoint</Application>
  <PresentationFormat>Экран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Строение и функции белков</vt:lpstr>
      <vt:lpstr>Строение белков</vt:lpstr>
      <vt:lpstr>Аминокислотный состав белков</vt:lpstr>
      <vt:lpstr>Аминокислотный состав белков</vt:lpstr>
      <vt:lpstr>Аминокислотный состав белков</vt:lpstr>
      <vt:lpstr>Пептидная связь</vt:lpstr>
      <vt:lpstr>Пространственная организация белковых молекул</vt:lpstr>
      <vt:lpstr>Слайд 8</vt:lpstr>
      <vt:lpstr>Первичная структура белка </vt:lpstr>
      <vt:lpstr>Вторичная структура </vt:lpstr>
      <vt:lpstr>Третичная структура </vt:lpstr>
      <vt:lpstr>Четвертичная структура </vt:lpstr>
      <vt:lpstr>Свойства белков</vt:lpstr>
      <vt:lpstr>Свойства белков</vt:lpstr>
      <vt:lpstr>Функции белков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и функции белков</dc:title>
  <dc:creator>Дмитрий Каленюк</dc:creator>
  <cp:lastModifiedBy>Дмитрий Каленюк</cp:lastModifiedBy>
  <cp:revision>3</cp:revision>
  <dcterms:created xsi:type="dcterms:W3CDTF">2012-01-06T12:28:26Z</dcterms:created>
  <dcterms:modified xsi:type="dcterms:W3CDTF">2012-01-06T12:54:34Z</dcterms:modified>
</cp:coreProperties>
</file>