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21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3621242-D52C-4A6C-B488-849CBC68B64F}" type="datetimeFigureOut">
              <a:rPr lang="ru-RU" smtClean="0"/>
              <a:pPr/>
              <a:t>15.03.2012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8954EB-BF4A-4D07-B4BD-16BE7F0DB1DF}" type="slidenum">
              <a:rPr lang="ru-RU" smtClean="0"/>
              <a:pPr/>
              <a:t>‹#›</a:t>
            </a:fld>
            <a:endParaRPr lang="ru-RU"/>
          </a:p>
        </p:txBody>
      </p:sp>
    </p:spTree>
  </p:cSld>
  <p:clrMapOvr>
    <a:masterClrMapping/>
  </p:clrMapOvr>
  <p:transition>
    <p:wheel spokes="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3621242-D52C-4A6C-B488-849CBC68B64F}" type="datetimeFigureOut">
              <a:rPr lang="ru-RU" smtClean="0"/>
              <a:pPr/>
              <a:t>15.03.2012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8954EB-BF4A-4D07-B4BD-16BE7F0DB1DF}" type="slidenum">
              <a:rPr lang="ru-RU" smtClean="0"/>
              <a:pPr/>
              <a:t>‹#›</a:t>
            </a:fld>
            <a:endParaRPr lang="ru-RU"/>
          </a:p>
        </p:txBody>
      </p:sp>
    </p:spTree>
  </p:cSld>
  <p:clrMapOvr>
    <a:masterClrMapping/>
  </p:clrMapOvr>
  <p:transition>
    <p:wheel spokes="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3621242-D52C-4A6C-B488-849CBC68B64F}" type="datetimeFigureOut">
              <a:rPr lang="ru-RU" smtClean="0"/>
              <a:pPr/>
              <a:t>15.03.2012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8954EB-BF4A-4D07-B4BD-16BE7F0DB1DF}" type="slidenum">
              <a:rPr lang="ru-RU" smtClean="0"/>
              <a:pPr/>
              <a:t>‹#›</a:t>
            </a:fld>
            <a:endParaRPr lang="ru-RU"/>
          </a:p>
        </p:txBody>
      </p:sp>
    </p:spTree>
  </p:cSld>
  <p:clrMapOvr>
    <a:masterClrMapping/>
  </p:clrMapOvr>
  <p:transition>
    <p:wheel spokes="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3621242-D52C-4A6C-B488-849CBC68B64F}" type="datetimeFigureOut">
              <a:rPr lang="ru-RU" smtClean="0"/>
              <a:pPr/>
              <a:t>15.03.2012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8954EB-BF4A-4D07-B4BD-16BE7F0DB1DF}" type="slidenum">
              <a:rPr lang="ru-RU" smtClean="0"/>
              <a:pPr/>
              <a:t>‹#›</a:t>
            </a:fld>
            <a:endParaRPr lang="ru-RU"/>
          </a:p>
        </p:txBody>
      </p:sp>
    </p:spTree>
  </p:cSld>
  <p:clrMapOvr>
    <a:masterClrMapping/>
  </p:clrMapOvr>
  <p:transition>
    <p:wheel spokes="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3621242-D52C-4A6C-B488-849CBC68B64F}" type="datetimeFigureOut">
              <a:rPr lang="ru-RU" smtClean="0"/>
              <a:pPr/>
              <a:t>15.03.2012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8954EB-BF4A-4D07-B4BD-16BE7F0DB1DF}" type="slidenum">
              <a:rPr lang="ru-RU" smtClean="0"/>
              <a:pPr/>
              <a:t>‹#›</a:t>
            </a:fld>
            <a:endParaRPr lang="ru-RU"/>
          </a:p>
        </p:txBody>
      </p:sp>
    </p:spTree>
  </p:cSld>
  <p:clrMapOvr>
    <a:masterClrMapping/>
  </p:clrMapOvr>
  <p:transition>
    <p:wheel spokes="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3621242-D52C-4A6C-B488-849CBC68B64F}" type="datetimeFigureOut">
              <a:rPr lang="ru-RU" smtClean="0"/>
              <a:pPr/>
              <a:t>15.03.2012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28954EB-BF4A-4D07-B4BD-16BE7F0DB1DF}" type="slidenum">
              <a:rPr lang="ru-RU" smtClean="0"/>
              <a:pPr/>
              <a:t>‹#›</a:t>
            </a:fld>
            <a:endParaRPr lang="ru-RU"/>
          </a:p>
        </p:txBody>
      </p:sp>
    </p:spTree>
  </p:cSld>
  <p:clrMapOvr>
    <a:masterClrMapping/>
  </p:clrMapOvr>
  <p:transition>
    <p:wheel spokes="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3621242-D52C-4A6C-B488-849CBC68B64F}" type="datetimeFigureOut">
              <a:rPr lang="ru-RU" smtClean="0"/>
              <a:pPr/>
              <a:t>15.03.2012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28954EB-BF4A-4D07-B4BD-16BE7F0DB1DF}" type="slidenum">
              <a:rPr lang="ru-RU" smtClean="0"/>
              <a:pPr/>
              <a:t>‹#›</a:t>
            </a:fld>
            <a:endParaRPr lang="ru-RU"/>
          </a:p>
        </p:txBody>
      </p:sp>
    </p:spTree>
  </p:cSld>
  <p:clrMapOvr>
    <a:masterClrMapping/>
  </p:clrMapOvr>
  <p:transition>
    <p:wheel spokes="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3621242-D52C-4A6C-B488-849CBC68B64F}" type="datetimeFigureOut">
              <a:rPr lang="ru-RU" smtClean="0"/>
              <a:pPr/>
              <a:t>15.03.2012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28954EB-BF4A-4D07-B4BD-16BE7F0DB1DF}" type="slidenum">
              <a:rPr lang="ru-RU" smtClean="0"/>
              <a:pPr/>
              <a:t>‹#›</a:t>
            </a:fld>
            <a:endParaRPr lang="ru-RU"/>
          </a:p>
        </p:txBody>
      </p:sp>
    </p:spTree>
  </p:cSld>
  <p:clrMapOvr>
    <a:masterClrMapping/>
  </p:clrMapOvr>
  <p:transition>
    <p:wheel spokes="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3621242-D52C-4A6C-B488-849CBC68B64F}" type="datetimeFigureOut">
              <a:rPr lang="ru-RU" smtClean="0"/>
              <a:pPr/>
              <a:t>15.03.2012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28954EB-BF4A-4D07-B4BD-16BE7F0DB1DF}" type="slidenum">
              <a:rPr lang="ru-RU" smtClean="0"/>
              <a:pPr/>
              <a:t>‹#›</a:t>
            </a:fld>
            <a:endParaRPr lang="ru-RU"/>
          </a:p>
        </p:txBody>
      </p:sp>
    </p:spTree>
  </p:cSld>
  <p:clrMapOvr>
    <a:masterClrMapping/>
  </p:clrMapOvr>
  <p:transition>
    <p:wheel spokes="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3621242-D52C-4A6C-B488-849CBC68B64F}" type="datetimeFigureOut">
              <a:rPr lang="ru-RU" smtClean="0"/>
              <a:pPr/>
              <a:t>15.03.2012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28954EB-BF4A-4D07-B4BD-16BE7F0DB1DF}" type="slidenum">
              <a:rPr lang="ru-RU" smtClean="0"/>
              <a:pPr/>
              <a:t>‹#›</a:t>
            </a:fld>
            <a:endParaRPr lang="ru-RU"/>
          </a:p>
        </p:txBody>
      </p:sp>
    </p:spTree>
  </p:cSld>
  <p:clrMapOvr>
    <a:masterClrMapping/>
  </p:clrMapOvr>
  <p:transition>
    <p:wheel spokes="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3621242-D52C-4A6C-B488-849CBC68B64F}" type="datetimeFigureOut">
              <a:rPr lang="ru-RU" smtClean="0"/>
              <a:pPr/>
              <a:t>15.03.2012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28954EB-BF4A-4D07-B4BD-16BE7F0DB1DF}" type="slidenum">
              <a:rPr lang="ru-RU" smtClean="0"/>
              <a:pPr/>
              <a:t>‹#›</a:t>
            </a:fld>
            <a:endParaRPr lang="ru-RU"/>
          </a:p>
        </p:txBody>
      </p:sp>
    </p:spTree>
  </p:cSld>
  <p:clrMapOvr>
    <a:masterClrMapping/>
  </p:clrMapOvr>
  <p:transition>
    <p:wheel spokes="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621242-D52C-4A6C-B488-849CBC68B64F}" type="datetimeFigureOut">
              <a:rPr lang="ru-RU" smtClean="0"/>
              <a:pPr/>
              <a:t>15.03.2012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8954EB-BF4A-4D07-B4BD-16BE7F0DB1DF}"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heel spokes="1"/>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2648a8b8b8b90b6a454d0f94df1320af.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ctrTitle"/>
          </p:nvPr>
        </p:nvSpPr>
        <p:spPr>
          <a:xfrm>
            <a:off x="785786" y="1785926"/>
            <a:ext cx="7772400" cy="1470025"/>
          </a:xfrm>
        </p:spPr>
        <p:txBody>
          <a:bodyPr>
            <a:noAutofit/>
          </a:bodyPr>
          <a:lstStyle/>
          <a:p>
            <a:r>
              <a:rPr lang="ru-RU" sz="9600" b="1" dirty="0" smtClean="0"/>
              <a:t>Вирусы</a:t>
            </a:r>
            <a:endParaRPr lang="ru-RU" sz="9600" b="1" dirty="0"/>
          </a:p>
        </p:txBody>
      </p:sp>
    </p:spTree>
  </p:cSld>
  <p:clrMapOvr>
    <a:masterClrMapping/>
  </p:clrMapOvr>
  <p:transition>
    <p:wheel spokes="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image015.jpg"/>
          <p:cNvPicPr>
            <a:picLocks noChangeAspect="1"/>
          </p:cNvPicPr>
          <p:nvPr/>
        </p:nvPicPr>
        <p:blipFill>
          <a:blip r:embed="rId2" cstate="print"/>
          <a:stretch>
            <a:fillRect/>
          </a:stretch>
        </p:blipFill>
        <p:spPr>
          <a:xfrm>
            <a:off x="3000364" y="285728"/>
            <a:ext cx="6143636" cy="6215106"/>
          </a:xfrm>
          <a:prstGeom prst="rect">
            <a:avLst/>
          </a:prstGeom>
        </p:spPr>
      </p:pic>
      <p:sp>
        <p:nvSpPr>
          <p:cNvPr id="2" name="Заголовок 1"/>
          <p:cNvSpPr>
            <a:spLocks noGrp="1"/>
          </p:cNvSpPr>
          <p:nvPr>
            <p:ph type="title"/>
          </p:nvPr>
        </p:nvSpPr>
        <p:spPr>
          <a:xfrm>
            <a:off x="0" y="274638"/>
            <a:ext cx="3071802" cy="6011882"/>
          </a:xfrm>
        </p:spPr>
        <p:txBody>
          <a:bodyPr>
            <a:normAutofit/>
          </a:bodyPr>
          <a:lstStyle/>
          <a:p>
            <a:r>
              <a:rPr lang="ru-RU" sz="1400" dirty="0"/>
              <a:t>Вирус— субклеточный инфекционный агент, который может воспроизводиться только внутри живых клеток организма. </a:t>
            </a:r>
            <a:r>
              <a:rPr lang="ru-RU" sz="1400" dirty="0" smtClean="0"/>
              <a:t>Вирусы </a:t>
            </a:r>
            <a:r>
              <a:rPr lang="ru-RU" sz="1400" dirty="0"/>
              <a:t>представляют собой микроскопические частицы, состоящие из молекул нуклеиновых </a:t>
            </a:r>
            <a:r>
              <a:rPr lang="ru-RU" sz="1400" dirty="0" smtClean="0"/>
              <a:t>кислот (</a:t>
            </a:r>
            <a:r>
              <a:rPr lang="ru-RU" sz="1400" dirty="0"/>
              <a:t>ДНК или </a:t>
            </a:r>
            <a:r>
              <a:rPr lang="ru-RU" sz="1400" dirty="0" smtClean="0"/>
              <a:t>РНК), </a:t>
            </a:r>
            <a:r>
              <a:rPr lang="ru-RU" sz="1400" dirty="0"/>
              <a:t>заключённые в белковую оболочку, способные инфицировать живые организмы. Белковую оболочку, в которую упакован геном, называют </a:t>
            </a:r>
            <a:r>
              <a:rPr lang="ru-RU" sz="1400" dirty="0" err="1"/>
              <a:t>капсидом</a:t>
            </a:r>
            <a:r>
              <a:rPr lang="ru-RU" sz="1400" dirty="0"/>
              <a:t>. </a:t>
            </a:r>
            <a:br>
              <a:rPr lang="ru-RU" sz="1400" dirty="0"/>
            </a:br>
            <a:r>
              <a:rPr lang="ru-RU" sz="1400" dirty="0"/>
              <a:t>Вирусы являются облигатными паразитами, так как не способны размножаться вне клетки. </a:t>
            </a:r>
            <a:r>
              <a:rPr lang="ru-RU" sz="1400" dirty="0" smtClean="0"/>
              <a:t>От </a:t>
            </a:r>
            <a:r>
              <a:rPr lang="ru-RU" sz="1400" dirty="0"/>
              <a:t>живых организмов - внутриклеточных паразитов отличаются полным отсутствием основного и энергетического обмена, и отсутствием сложнейшего элемента живых систем — аппарата трансляции (синтеза белка</a:t>
            </a:r>
            <a:r>
              <a:rPr lang="ru-RU" sz="1400" dirty="0" smtClean="0"/>
              <a:t>). </a:t>
            </a:r>
            <a:r>
              <a:rPr lang="ru-RU" sz="1400" dirty="0"/>
              <a:t/>
            </a:r>
            <a:br>
              <a:rPr lang="ru-RU" sz="1400" dirty="0"/>
            </a:br>
            <a:r>
              <a:rPr lang="ru-RU" sz="1400" dirty="0"/>
              <a:t>В настоящее время известны вирусы, размножающиеся в клетках растений, животных, грибов и бактерий. </a:t>
            </a:r>
            <a:br>
              <a:rPr lang="ru-RU" sz="1400" dirty="0"/>
            </a:br>
            <a:endParaRPr lang="ru-RU" sz="1400" dirty="0"/>
          </a:p>
        </p:txBody>
      </p:sp>
    </p:spTree>
  </p:cSld>
  <p:clrMapOvr>
    <a:masterClrMapping/>
  </p:clrMapOvr>
  <p:transition>
    <p:wheel spokes="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38786-virus.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457200" y="1285860"/>
            <a:ext cx="4329114" cy="5214974"/>
          </a:xfrm>
        </p:spPr>
        <p:txBody>
          <a:bodyPr>
            <a:normAutofit fontScale="90000"/>
          </a:bodyPr>
          <a:lstStyle/>
          <a:p>
            <a:pPr algn="l"/>
            <a:r>
              <a:rPr lang="ru-RU" sz="2400" b="1" dirty="0">
                <a:solidFill>
                  <a:schemeClr val="bg1"/>
                </a:solidFill>
              </a:rPr>
              <a:t>-способность к </a:t>
            </a:r>
            <a:r>
              <a:rPr lang="ru-RU" sz="2400" b="1" dirty="0" smtClean="0">
                <a:solidFill>
                  <a:schemeClr val="bg1"/>
                </a:solidFill>
              </a:rPr>
              <a:t>самовоспроизведению</a:t>
            </a:r>
            <a:br>
              <a:rPr lang="ru-RU" sz="2400" b="1" dirty="0" smtClean="0">
                <a:solidFill>
                  <a:schemeClr val="bg1"/>
                </a:solidFill>
              </a:rPr>
            </a:br>
            <a:r>
              <a:rPr lang="ru-RU" sz="2400" b="1" dirty="0">
                <a:solidFill>
                  <a:schemeClr val="bg1"/>
                </a:solidFill>
              </a:rPr>
              <a:t/>
            </a:r>
            <a:br>
              <a:rPr lang="ru-RU" sz="2400" b="1" dirty="0">
                <a:solidFill>
                  <a:schemeClr val="bg1"/>
                </a:solidFill>
              </a:rPr>
            </a:br>
            <a:r>
              <a:rPr lang="ru-RU" sz="2400" b="1" dirty="0">
                <a:solidFill>
                  <a:schemeClr val="bg1"/>
                </a:solidFill>
              </a:rPr>
              <a:t>- </a:t>
            </a:r>
            <a:r>
              <a:rPr lang="ru-RU" sz="2400" b="1" dirty="0" smtClean="0">
                <a:solidFill>
                  <a:schemeClr val="bg1"/>
                </a:solidFill>
              </a:rPr>
              <a:t>изменчивость</a:t>
            </a:r>
            <a:br>
              <a:rPr lang="ru-RU" sz="2400" b="1" dirty="0" smtClean="0">
                <a:solidFill>
                  <a:schemeClr val="bg1"/>
                </a:solidFill>
              </a:rPr>
            </a:br>
            <a:r>
              <a:rPr lang="ru-RU" sz="2400" b="1" dirty="0">
                <a:solidFill>
                  <a:schemeClr val="bg1"/>
                </a:solidFill>
              </a:rPr>
              <a:t/>
            </a:r>
            <a:br>
              <a:rPr lang="ru-RU" sz="2400" b="1" dirty="0">
                <a:solidFill>
                  <a:schemeClr val="bg1"/>
                </a:solidFill>
              </a:rPr>
            </a:br>
            <a:r>
              <a:rPr lang="ru-RU" sz="2400" b="1" dirty="0">
                <a:solidFill>
                  <a:schemeClr val="bg1"/>
                </a:solidFill>
              </a:rPr>
              <a:t>- </a:t>
            </a:r>
            <a:r>
              <a:rPr lang="ru-RU" sz="2400" b="1" dirty="0" smtClean="0">
                <a:solidFill>
                  <a:schemeClr val="bg1"/>
                </a:solidFill>
              </a:rPr>
              <a:t>наследственность</a:t>
            </a:r>
            <a:br>
              <a:rPr lang="ru-RU" sz="2400" b="1" dirty="0" smtClean="0">
                <a:solidFill>
                  <a:schemeClr val="bg1"/>
                </a:solidFill>
              </a:rPr>
            </a:br>
            <a:r>
              <a:rPr lang="ru-RU" sz="2400" b="1" dirty="0">
                <a:solidFill>
                  <a:schemeClr val="bg1"/>
                </a:solidFill>
              </a:rPr>
              <a:t/>
            </a:r>
            <a:br>
              <a:rPr lang="ru-RU" sz="2400" b="1" dirty="0">
                <a:solidFill>
                  <a:schemeClr val="bg1"/>
                </a:solidFill>
              </a:rPr>
            </a:br>
            <a:r>
              <a:rPr lang="ru-RU" sz="2400" b="1" dirty="0">
                <a:solidFill>
                  <a:schemeClr val="bg1"/>
                </a:solidFill>
              </a:rPr>
              <a:t>- способность приспосабливаться к условиям окружающей </a:t>
            </a:r>
            <a:r>
              <a:rPr lang="ru-RU" sz="2400" b="1" dirty="0" smtClean="0">
                <a:solidFill>
                  <a:schemeClr val="bg1"/>
                </a:solidFill>
              </a:rPr>
              <a:t>среды</a:t>
            </a:r>
            <a:br>
              <a:rPr lang="ru-RU" sz="2400" b="1" dirty="0" smtClean="0">
                <a:solidFill>
                  <a:schemeClr val="bg1"/>
                </a:solidFill>
              </a:rPr>
            </a:br>
            <a:r>
              <a:rPr lang="ru-RU" sz="2400" b="1" dirty="0">
                <a:solidFill>
                  <a:schemeClr val="bg1"/>
                </a:solidFill>
              </a:rPr>
              <a:t/>
            </a:r>
            <a:br>
              <a:rPr lang="ru-RU" sz="2400" b="1" dirty="0">
                <a:solidFill>
                  <a:schemeClr val="bg1"/>
                </a:solidFill>
              </a:rPr>
            </a:br>
            <a:r>
              <a:rPr lang="ru-RU" sz="2400" b="1" dirty="0">
                <a:solidFill>
                  <a:schemeClr val="bg1"/>
                </a:solidFill>
              </a:rPr>
              <a:t>- подчинение законам </a:t>
            </a:r>
            <a:r>
              <a:rPr lang="ru-RU" sz="2400" b="1" dirty="0" smtClean="0">
                <a:solidFill>
                  <a:schemeClr val="bg1"/>
                </a:solidFill>
              </a:rPr>
              <a:t>эволюции</a:t>
            </a:r>
            <a:br>
              <a:rPr lang="ru-RU" sz="2400" b="1" dirty="0" smtClean="0">
                <a:solidFill>
                  <a:schemeClr val="bg1"/>
                </a:solidFill>
              </a:rPr>
            </a:br>
            <a:r>
              <a:rPr lang="ru-RU" sz="2400" b="1" dirty="0">
                <a:solidFill>
                  <a:schemeClr val="bg1"/>
                </a:solidFill>
              </a:rPr>
              <a:t/>
            </a:r>
            <a:br>
              <a:rPr lang="ru-RU" sz="2400" b="1" dirty="0">
                <a:solidFill>
                  <a:schemeClr val="bg1"/>
                </a:solidFill>
              </a:rPr>
            </a:br>
            <a:r>
              <a:rPr lang="ru-RU" sz="2400" b="1" dirty="0">
                <a:solidFill>
                  <a:schemeClr val="bg1"/>
                </a:solidFill>
              </a:rPr>
              <a:t>- определенное место в иерархии живых организмов. </a:t>
            </a:r>
            <a:r>
              <a:rPr lang="ru-RU" sz="2400" dirty="0"/>
              <a:t/>
            </a:r>
            <a:br>
              <a:rPr lang="ru-RU" sz="2400" dirty="0"/>
            </a:br>
            <a:endParaRPr lang="ru-RU" sz="2400" dirty="0"/>
          </a:p>
        </p:txBody>
      </p:sp>
      <p:sp>
        <p:nvSpPr>
          <p:cNvPr id="3" name="TextBox 2"/>
          <p:cNvSpPr txBox="1"/>
          <p:nvPr/>
        </p:nvSpPr>
        <p:spPr>
          <a:xfrm>
            <a:off x="2500298" y="285728"/>
            <a:ext cx="5000660" cy="769441"/>
          </a:xfrm>
          <a:prstGeom prst="rect">
            <a:avLst/>
          </a:prstGeom>
          <a:noFill/>
        </p:spPr>
        <p:txBody>
          <a:bodyPr wrap="square" rtlCol="0">
            <a:spAutoFit/>
          </a:bodyPr>
          <a:lstStyle/>
          <a:p>
            <a:r>
              <a:rPr lang="ru-RU" sz="4400" b="1" i="1" dirty="0" smtClean="0">
                <a:solidFill>
                  <a:schemeClr val="bg1"/>
                </a:solidFill>
              </a:rPr>
              <a:t>Признаки жизни</a:t>
            </a:r>
            <a:endParaRPr lang="ru-RU" sz="4400" i="1" dirty="0">
              <a:solidFill>
                <a:schemeClr val="bg1"/>
              </a:solidFill>
            </a:endParaRPr>
          </a:p>
        </p:txBody>
      </p:sp>
    </p:spTree>
  </p:cSld>
  <p:clrMapOvr>
    <a:masterClrMapping/>
  </p:clrMapOvr>
  <p:transition>
    <p:wheel spokes="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вал 1"/>
          <p:cNvSpPr/>
          <p:nvPr/>
        </p:nvSpPr>
        <p:spPr>
          <a:xfrm>
            <a:off x="2428860" y="500042"/>
            <a:ext cx="4429156" cy="1643074"/>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ru-RU" dirty="0">
              <a:solidFill>
                <a:srgbClr val="7030A0"/>
              </a:solidFill>
            </a:endParaRPr>
          </a:p>
        </p:txBody>
      </p:sp>
      <p:sp>
        <p:nvSpPr>
          <p:cNvPr id="3" name="TextBox 2"/>
          <p:cNvSpPr txBox="1"/>
          <p:nvPr/>
        </p:nvSpPr>
        <p:spPr>
          <a:xfrm>
            <a:off x="2714612" y="857232"/>
            <a:ext cx="3857652" cy="646331"/>
          </a:xfrm>
          <a:prstGeom prst="rect">
            <a:avLst/>
          </a:prstGeom>
          <a:noFill/>
        </p:spPr>
        <p:txBody>
          <a:bodyPr wrap="square" rtlCol="0">
            <a:spAutoFit/>
          </a:bodyPr>
          <a:lstStyle/>
          <a:p>
            <a:r>
              <a:rPr lang="ru-RU" sz="3600" b="1" dirty="0" smtClean="0"/>
              <a:t>Структура вирусов </a:t>
            </a:r>
            <a:endParaRPr lang="ru-RU" sz="3600" dirty="0"/>
          </a:p>
        </p:txBody>
      </p:sp>
      <p:cxnSp>
        <p:nvCxnSpPr>
          <p:cNvPr id="5" name="Прямая со стрелкой 4"/>
          <p:cNvCxnSpPr/>
          <p:nvPr/>
        </p:nvCxnSpPr>
        <p:spPr>
          <a:xfrm rot="5400000">
            <a:off x="1785918" y="2428868"/>
            <a:ext cx="1571636" cy="57150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 name="Прямая со стрелкой 6"/>
          <p:cNvCxnSpPr/>
          <p:nvPr/>
        </p:nvCxnSpPr>
        <p:spPr>
          <a:xfrm rot="16200000" flipH="1">
            <a:off x="5607851" y="2536025"/>
            <a:ext cx="1500198" cy="42862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2" name="Скругленный прямоугольник 11"/>
          <p:cNvSpPr/>
          <p:nvPr/>
        </p:nvSpPr>
        <p:spPr>
          <a:xfrm>
            <a:off x="714348" y="3643314"/>
            <a:ext cx="2786082" cy="1357322"/>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3" name="Скругленный прямоугольник 12"/>
          <p:cNvSpPr/>
          <p:nvPr/>
        </p:nvSpPr>
        <p:spPr>
          <a:xfrm>
            <a:off x="5072066" y="3643314"/>
            <a:ext cx="3000396" cy="1357322"/>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5" name="TextBox 14"/>
          <p:cNvSpPr txBox="1"/>
          <p:nvPr/>
        </p:nvSpPr>
        <p:spPr>
          <a:xfrm>
            <a:off x="928662" y="3929066"/>
            <a:ext cx="2357454" cy="707886"/>
          </a:xfrm>
          <a:prstGeom prst="rect">
            <a:avLst/>
          </a:prstGeom>
          <a:noFill/>
        </p:spPr>
        <p:txBody>
          <a:bodyPr wrap="square" rtlCol="0">
            <a:spAutoFit/>
          </a:bodyPr>
          <a:lstStyle/>
          <a:p>
            <a:pPr algn="ctr"/>
            <a:r>
              <a:rPr lang="ru-RU" sz="2000" i="1" dirty="0"/>
              <a:t>Генетический аппарат </a:t>
            </a:r>
            <a:r>
              <a:rPr lang="ru-RU" sz="2000" i="1" dirty="0" smtClean="0"/>
              <a:t>вирусов</a:t>
            </a:r>
            <a:endParaRPr lang="ru-RU" dirty="0"/>
          </a:p>
        </p:txBody>
      </p:sp>
      <p:sp>
        <p:nvSpPr>
          <p:cNvPr id="16" name="TextBox 15"/>
          <p:cNvSpPr txBox="1"/>
          <p:nvPr/>
        </p:nvSpPr>
        <p:spPr>
          <a:xfrm>
            <a:off x="5214942" y="4000504"/>
            <a:ext cx="2786082" cy="461665"/>
          </a:xfrm>
          <a:prstGeom prst="rect">
            <a:avLst/>
          </a:prstGeom>
          <a:noFill/>
        </p:spPr>
        <p:txBody>
          <a:bodyPr wrap="square" rtlCol="0">
            <a:spAutoFit/>
          </a:bodyPr>
          <a:lstStyle/>
          <a:p>
            <a:r>
              <a:rPr lang="ru-RU" sz="2400" i="1" dirty="0"/>
              <a:t>Оболочка </a:t>
            </a:r>
            <a:r>
              <a:rPr lang="ru-RU" sz="2400" i="1" dirty="0" smtClean="0"/>
              <a:t>вирусов</a:t>
            </a:r>
            <a:r>
              <a:rPr lang="ru-RU" sz="2400" dirty="0" smtClean="0"/>
              <a:t> </a:t>
            </a:r>
            <a:endParaRPr lang="ru-RU" sz="2400" dirty="0"/>
          </a:p>
        </p:txBody>
      </p:sp>
    </p:spTree>
  </p:cSld>
  <p:clrMapOvr>
    <a:masterClrMapping/>
  </p:clrMapOvr>
  <p:transition>
    <p:wheel spokes="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sputnik_within_mamavirus_capsids_300.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1785918" y="0"/>
            <a:ext cx="4757742" cy="6715148"/>
          </a:xfrm>
        </p:spPr>
        <p:txBody>
          <a:bodyPr>
            <a:normAutofit/>
          </a:bodyPr>
          <a:lstStyle/>
          <a:p>
            <a:r>
              <a:rPr lang="ru-RU" sz="2400" b="1" i="1" u="sng" dirty="0"/>
              <a:t>Генетический аппарат </a:t>
            </a:r>
            <a:r>
              <a:rPr lang="ru-RU" sz="2400" b="1" i="1" u="sng" dirty="0" smtClean="0"/>
              <a:t>вирусов</a:t>
            </a:r>
            <a:r>
              <a:rPr lang="ru-RU" sz="2000" b="1" dirty="0" smtClean="0"/>
              <a:t/>
            </a:r>
            <a:br>
              <a:rPr lang="ru-RU" sz="2000" b="1" dirty="0" smtClean="0"/>
            </a:br>
            <a:r>
              <a:rPr lang="ru-RU" sz="1400" dirty="0"/>
              <a:t/>
            </a:r>
            <a:br>
              <a:rPr lang="ru-RU" sz="1400" dirty="0"/>
            </a:br>
            <a:r>
              <a:rPr lang="ru-RU" sz="1600" b="1" dirty="0">
                <a:solidFill>
                  <a:schemeClr val="bg1"/>
                </a:solidFill>
              </a:rPr>
              <a:t> </a:t>
            </a:r>
            <a:r>
              <a:rPr lang="ru-RU" sz="1600" b="1" dirty="0"/>
              <a:t>В природе, носителем генетической информации являются нуклеиновые кислоты. Известно два основных типа нуклеиновых кислот: ДНК и РНК. У большинства живых организмов нуклеиновые кислоты содержатся в ядре и цитоплазме (клеточном соке). </a:t>
            </a:r>
            <a:r>
              <a:rPr lang="ru-RU" sz="1600" b="1" dirty="0" smtClean="0"/>
              <a:t>По </a:t>
            </a:r>
            <a:r>
              <a:rPr lang="ru-RU" sz="1600" b="1" dirty="0"/>
              <a:t>типу содержащейся нуклеиновой кислоты вирусы разделяют на два класса: ДНК-содержащие и РНК-содержащие. К ДНК-содержащим вирусам относятся вирусы гепатита В, герпес и др. </a:t>
            </a:r>
            <a:r>
              <a:rPr lang="ru-RU" sz="1600" b="1" dirty="0" smtClean="0"/>
              <a:t/>
            </a:r>
            <a:br>
              <a:rPr lang="ru-RU" sz="1600" b="1" dirty="0" smtClean="0"/>
            </a:br>
            <a:r>
              <a:rPr lang="ru-RU" sz="1600" b="1" dirty="0" smtClean="0"/>
              <a:t>РНК-содержащие </a:t>
            </a:r>
            <a:r>
              <a:rPr lang="ru-RU" sz="1600" b="1" dirty="0"/>
              <a:t>микроорганизмы представлены гриппом и </a:t>
            </a:r>
            <a:r>
              <a:rPr lang="ru-RU" sz="1600" b="1" dirty="0" err="1"/>
              <a:t>парагриппом</a:t>
            </a:r>
            <a:r>
              <a:rPr lang="ru-RU" sz="1600" b="1" dirty="0"/>
              <a:t>, вирусом иммунодефицита человека (ВИЧ), гепатитом А и пр. У данных микроорганизмов, равно как и у прочих живых организмов, нуклеиновые кислоты играют роль носителя генетической информации. Генетическая информация закодирована в структуре нуклеиновых кислот в виде специфических последовательностей нуклеотидов (составных частей ДНК и РНК). Гены вирусных нуклеиновых кислот кодируют разнообразные ферменты и структурные белки. </a:t>
            </a:r>
            <a:r>
              <a:rPr lang="ru-RU" sz="1400" b="1" dirty="0"/>
              <a:t/>
            </a:r>
            <a:br>
              <a:rPr lang="ru-RU" sz="1400" b="1" dirty="0"/>
            </a:br>
            <a:endParaRPr lang="ru-RU" sz="1400" b="1" dirty="0"/>
          </a:p>
        </p:txBody>
      </p:sp>
    </p:spTree>
  </p:cSld>
  <p:clrMapOvr>
    <a:masterClrMapping/>
  </p:clrMapOvr>
  <p:transition>
    <p:wheel spokes="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irus.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457200" y="857232"/>
            <a:ext cx="4186238" cy="6000768"/>
          </a:xfrm>
        </p:spPr>
        <p:txBody>
          <a:bodyPr>
            <a:normAutofit fontScale="90000"/>
          </a:bodyPr>
          <a:lstStyle/>
          <a:p>
            <a:pPr algn="l"/>
            <a:r>
              <a:rPr lang="ru-RU" sz="3100" i="1" dirty="0">
                <a:solidFill>
                  <a:schemeClr val="bg1"/>
                </a:solidFill>
              </a:rPr>
              <a:t>Оболочка </a:t>
            </a:r>
            <a:r>
              <a:rPr lang="ru-RU" sz="3100" i="1" dirty="0" smtClean="0">
                <a:solidFill>
                  <a:schemeClr val="bg1"/>
                </a:solidFill>
              </a:rPr>
              <a:t>вирусов</a:t>
            </a:r>
            <a:r>
              <a:rPr lang="ru-RU" sz="3100" dirty="0" smtClean="0">
                <a:solidFill>
                  <a:schemeClr val="bg1"/>
                </a:solidFill>
              </a:rPr>
              <a:t> </a:t>
            </a:r>
            <a:br>
              <a:rPr lang="ru-RU" sz="3100" dirty="0" smtClean="0">
                <a:solidFill>
                  <a:schemeClr val="bg1"/>
                </a:solidFill>
              </a:rPr>
            </a:br>
            <a:r>
              <a:rPr lang="ru-RU" sz="1400" dirty="0">
                <a:solidFill>
                  <a:schemeClr val="bg1"/>
                </a:solidFill>
              </a:rPr>
              <a:t/>
            </a:r>
            <a:br>
              <a:rPr lang="ru-RU" sz="1400" dirty="0">
                <a:solidFill>
                  <a:schemeClr val="bg1"/>
                </a:solidFill>
              </a:rPr>
            </a:br>
            <a:r>
              <a:rPr lang="ru-RU" sz="1800" dirty="0" smtClean="0">
                <a:solidFill>
                  <a:schemeClr val="bg1"/>
                </a:solidFill>
              </a:rPr>
              <a:t>У </a:t>
            </a:r>
            <a:r>
              <a:rPr lang="ru-RU" sz="1800" dirty="0">
                <a:solidFill>
                  <a:schemeClr val="bg1"/>
                </a:solidFill>
              </a:rPr>
              <a:t>многих вирусов оболочка состоит из белковых молекул, которые соединяясь между собой образуют пространственную структуру с полостью внутри, в которой помещается нуклеиновая кислота данного микроорганизма. У других вирусов (ВИЧ, гепатита </a:t>
            </a:r>
            <a:r>
              <a:rPr lang="ru-RU" sz="1800" dirty="0" smtClean="0">
                <a:solidFill>
                  <a:schemeClr val="bg1"/>
                </a:solidFill>
              </a:rPr>
              <a:t>В) </a:t>
            </a:r>
            <a:r>
              <a:rPr lang="ru-RU" sz="1800" dirty="0">
                <a:solidFill>
                  <a:schemeClr val="bg1"/>
                </a:solidFill>
              </a:rPr>
              <a:t>по мимо белковой оболочки есть еще и вторая, в состав которой входят белки и жиры. </a:t>
            </a:r>
            <a:br>
              <a:rPr lang="ru-RU" sz="1800" dirty="0">
                <a:solidFill>
                  <a:schemeClr val="bg1"/>
                </a:solidFill>
              </a:rPr>
            </a:br>
            <a:r>
              <a:rPr lang="ru-RU" sz="1800" dirty="0">
                <a:solidFill>
                  <a:schemeClr val="bg1"/>
                </a:solidFill>
              </a:rPr>
              <a:t>Оболочка вирусов выполняет многочисленные </a:t>
            </a:r>
            <a:r>
              <a:rPr lang="ru-RU" sz="1800" dirty="0" smtClean="0">
                <a:solidFill>
                  <a:schemeClr val="bg1"/>
                </a:solidFill>
              </a:rPr>
              <a:t>функции: </a:t>
            </a:r>
            <a:br>
              <a:rPr lang="ru-RU" sz="1800" dirty="0" smtClean="0">
                <a:solidFill>
                  <a:schemeClr val="bg1"/>
                </a:solidFill>
              </a:rPr>
            </a:br>
            <a:r>
              <a:rPr lang="ru-RU" sz="1800" dirty="0" smtClean="0">
                <a:solidFill>
                  <a:schemeClr val="bg1"/>
                </a:solidFill>
              </a:rPr>
              <a:t/>
            </a:r>
            <a:br>
              <a:rPr lang="ru-RU" sz="1800" dirty="0" smtClean="0">
                <a:solidFill>
                  <a:schemeClr val="bg1"/>
                </a:solidFill>
              </a:rPr>
            </a:br>
            <a:r>
              <a:rPr lang="ru-RU" sz="1800" b="1" dirty="0" smtClean="0">
                <a:solidFill>
                  <a:schemeClr val="bg1"/>
                </a:solidFill>
              </a:rPr>
              <a:t>-- </a:t>
            </a:r>
            <a:r>
              <a:rPr lang="ru-RU" sz="1800" dirty="0" smtClean="0">
                <a:solidFill>
                  <a:schemeClr val="bg1"/>
                </a:solidFill>
              </a:rPr>
              <a:t>она </a:t>
            </a:r>
            <a:r>
              <a:rPr lang="ru-RU" sz="1800" dirty="0">
                <a:solidFill>
                  <a:schemeClr val="bg1"/>
                </a:solidFill>
              </a:rPr>
              <a:t>защищает хрупкую нуклеиновую кислоту микроорганизма от разрушения под воздействием неблагоприятных факторов окружающей </a:t>
            </a:r>
            <a:r>
              <a:rPr lang="ru-RU" sz="1800" dirty="0" smtClean="0">
                <a:solidFill>
                  <a:schemeClr val="bg1"/>
                </a:solidFill>
              </a:rPr>
              <a:t>среды</a:t>
            </a:r>
            <a:br>
              <a:rPr lang="ru-RU" sz="1800" dirty="0" smtClean="0">
                <a:solidFill>
                  <a:schemeClr val="bg1"/>
                </a:solidFill>
              </a:rPr>
            </a:br>
            <a:r>
              <a:rPr lang="ru-RU" sz="1800" b="1" dirty="0" smtClean="0">
                <a:solidFill>
                  <a:schemeClr val="bg1"/>
                </a:solidFill>
              </a:rPr>
              <a:t>-- </a:t>
            </a:r>
            <a:r>
              <a:rPr lang="ru-RU" sz="1800" dirty="0" smtClean="0">
                <a:solidFill>
                  <a:schemeClr val="bg1"/>
                </a:solidFill>
              </a:rPr>
              <a:t>оболочка </a:t>
            </a:r>
            <a:r>
              <a:rPr lang="ru-RU" sz="1800" dirty="0">
                <a:solidFill>
                  <a:schemeClr val="bg1"/>
                </a:solidFill>
              </a:rPr>
              <a:t>вируса несет на себе различные белки-рецепторы, которые распознают клетку мишень и помогают этому опасному микроорганизму в нее </a:t>
            </a:r>
            <a:r>
              <a:rPr lang="ru-RU" sz="1800" dirty="0" smtClean="0">
                <a:solidFill>
                  <a:schemeClr val="bg1"/>
                </a:solidFill>
              </a:rPr>
              <a:t>проникнуть</a:t>
            </a:r>
            <a:br>
              <a:rPr lang="ru-RU" sz="1800" dirty="0" smtClean="0">
                <a:solidFill>
                  <a:schemeClr val="bg1"/>
                </a:solidFill>
              </a:rPr>
            </a:br>
            <a:r>
              <a:rPr lang="ru-RU" sz="1800" b="1" dirty="0" smtClean="0">
                <a:solidFill>
                  <a:schemeClr val="bg1"/>
                </a:solidFill>
              </a:rPr>
              <a:t>-- </a:t>
            </a:r>
            <a:r>
              <a:rPr lang="ru-RU" sz="1800" dirty="0" smtClean="0">
                <a:solidFill>
                  <a:schemeClr val="bg1"/>
                </a:solidFill>
              </a:rPr>
              <a:t>различные </a:t>
            </a:r>
            <a:r>
              <a:rPr lang="ru-RU" sz="1800" dirty="0">
                <a:solidFill>
                  <a:schemeClr val="bg1"/>
                </a:solidFill>
              </a:rPr>
              <a:t>компоненты вирусной оболочки распознаются организмом хозяина как антигены и стимулируют развитие иммунного ответа. </a:t>
            </a:r>
            <a:r>
              <a:rPr lang="ru-RU" sz="1800" dirty="0" smtClean="0">
                <a:solidFill>
                  <a:schemeClr val="bg1"/>
                </a:solidFill>
              </a:rPr>
              <a:t/>
            </a:r>
            <a:br>
              <a:rPr lang="ru-RU" sz="1800" dirty="0" smtClean="0">
                <a:solidFill>
                  <a:schemeClr val="bg1"/>
                </a:solidFill>
              </a:rPr>
            </a:br>
            <a:r>
              <a:rPr lang="ru-RU" sz="1400" dirty="0"/>
              <a:t/>
            </a:r>
            <a:br>
              <a:rPr lang="ru-RU" sz="1400" dirty="0"/>
            </a:br>
            <a:r>
              <a:rPr lang="ru-RU" sz="1400" dirty="0"/>
              <a:t/>
            </a:r>
            <a:br>
              <a:rPr lang="ru-RU" sz="1400" dirty="0"/>
            </a:br>
            <a:r>
              <a:rPr lang="ru-RU" sz="1400" dirty="0"/>
              <a:t> </a:t>
            </a:r>
            <a:br>
              <a:rPr lang="ru-RU" sz="1400" dirty="0"/>
            </a:br>
            <a:endParaRPr lang="ru-RU" sz="1400" dirty="0"/>
          </a:p>
        </p:txBody>
      </p:sp>
    </p:spTree>
  </p:cSld>
  <p:clrMapOvr>
    <a:masterClrMapping/>
  </p:clrMapOvr>
  <p:transition>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pic>
        <p:nvPicPr>
          <p:cNvPr id="3" name="Рисунок 2" descr="baltimore_david_1200x1716.jpg"/>
          <p:cNvPicPr>
            <a:picLocks noChangeAspect="1"/>
          </p:cNvPicPr>
          <p:nvPr/>
        </p:nvPicPr>
        <p:blipFill>
          <a:blip r:embed="rId2" cstate="print"/>
          <a:stretch>
            <a:fillRect/>
          </a:stretch>
        </p:blipFill>
        <p:spPr>
          <a:xfrm>
            <a:off x="4500562" y="285728"/>
            <a:ext cx="4429156" cy="6286496"/>
          </a:xfrm>
          <a:prstGeom prst="rect">
            <a:avLst/>
          </a:prstGeom>
        </p:spPr>
      </p:pic>
      <p:sp>
        <p:nvSpPr>
          <p:cNvPr id="2" name="Заголовок 1"/>
          <p:cNvSpPr>
            <a:spLocks noGrp="1"/>
          </p:cNvSpPr>
          <p:nvPr>
            <p:ph type="title"/>
          </p:nvPr>
        </p:nvSpPr>
        <p:spPr>
          <a:xfrm>
            <a:off x="457200" y="274638"/>
            <a:ext cx="3614734" cy="4511684"/>
          </a:xfrm>
        </p:spPr>
        <p:txBody>
          <a:bodyPr>
            <a:normAutofit/>
          </a:bodyPr>
          <a:lstStyle/>
          <a:p>
            <a:r>
              <a:rPr lang="ru-RU" dirty="0" smtClean="0"/>
              <a:t>Структура</a:t>
            </a:r>
            <a:br>
              <a:rPr lang="ru-RU" dirty="0" smtClean="0"/>
            </a:br>
            <a:r>
              <a:rPr lang="ru-RU" dirty="0" smtClean="0"/>
              <a:t> Дэвида Балтимора </a:t>
            </a:r>
            <a:endParaRPr lang="ru-RU" dirty="0"/>
          </a:p>
        </p:txBody>
      </p:sp>
    </p:spTree>
  </p:cSld>
  <p:clrMapOvr>
    <a:masterClrMapping/>
  </p:clrMapOvr>
  <p:transition>
    <p:wheel spokes="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virus_jpg_4c8882f833.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251520" y="274638"/>
            <a:ext cx="8712968" cy="6369072"/>
          </a:xfrm>
        </p:spPr>
        <p:txBody>
          <a:bodyPr>
            <a:noAutofit/>
          </a:bodyPr>
          <a:lstStyle/>
          <a:p>
            <a:pPr algn="l"/>
            <a:r>
              <a:rPr lang="ru-RU" sz="2000" b="1" i="1" dirty="0"/>
              <a:t>(I) Вирусы, содержащие </a:t>
            </a:r>
            <a:r>
              <a:rPr lang="ru-RU" sz="2000" b="1" i="1" dirty="0" err="1"/>
              <a:t>двуцепочечную</a:t>
            </a:r>
            <a:r>
              <a:rPr lang="ru-RU" sz="2000" b="1" i="1" dirty="0"/>
              <a:t> ДНК и не имеющие </a:t>
            </a:r>
            <a:r>
              <a:rPr lang="ru-RU" sz="2000" b="1" i="1" dirty="0" err="1"/>
              <a:t>РНК-стадии</a:t>
            </a:r>
            <a:r>
              <a:rPr lang="ru-RU" sz="2000" b="1" i="1" dirty="0"/>
              <a:t> (например, </a:t>
            </a:r>
            <a:r>
              <a:rPr lang="ru-RU" sz="2000" b="1" i="1" dirty="0" err="1"/>
              <a:t>герпесвирусы</a:t>
            </a:r>
            <a:r>
              <a:rPr lang="ru-RU" sz="2000" b="1" i="1" dirty="0"/>
              <a:t>, </a:t>
            </a:r>
            <a:r>
              <a:rPr lang="ru-RU" sz="2000" b="1" i="1" dirty="0" err="1"/>
              <a:t>поксвирусы</a:t>
            </a:r>
            <a:r>
              <a:rPr lang="ru-RU" sz="2000" b="1" i="1" dirty="0"/>
              <a:t>, </a:t>
            </a:r>
            <a:r>
              <a:rPr lang="ru-RU" sz="2000" b="1" i="1" dirty="0" err="1"/>
              <a:t>паповавирусы</a:t>
            </a:r>
            <a:r>
              <a:rPr lang="ru-RU" sz="2000" b="1" i="1" dirty="0"/>
              <a:t>, </a:t>
            </a:r>
            <a:r>
              <a:rPr lang="ru-RU" sz="2000" b="1" i="1" dirty="0" err="1"/>
              <a:t>мимивирус</a:t>
            </a:r>
            <a:r>
              <a:rPr lang="ru-RU" sz="2000" b="1" i="1" dirty="0" smtClean="0"/>
              <a:t>).</a:t>
            </a:r>
            <a:br>
              <a:rPr lang="ru-RU" sz="2000" b="1" i="1" dirty="0" smtClean="0"/>
            </a:br>
            <a:r>
              <a:rPr lang="ru-RU" sz="2000" b="1" i="1" dirty="0"/>
              <a:t/>
            </a:r>
            <a:br>
              <a:rPr lang="ru-RU" sz="2000" b="1" i="1" dirty="0"/>
            </a:br>
            <a:r>
              <a:rPr lang="ru-RU" sz="2000" b="1" i="1" dirty="0"/>
              <a:t>(II) Вирусы, содержащие </a:t>
            </a:r>
            <a:r>
              <a:rPr lang="ru-RU" sz="2000" b="1" i="1" dirty="0" err="1"/>
              <a:t>двуцепочечную</a:t>
            </a:r>
            <a:r>
              <a:rPr lang="ru-RU" sz="2000" b="1" i="1" dirty="0"/>
              <a:t> РНК (например, </a:t>
            </a:r>
            <a:r>
              <a:rPr lang="ru-RU" sz="2000" b="1" i="1" dirty="0" err="1"/>
              <a:t>ротавирусы</a:t>
            </a:r>
            <a:r>
              <a:rPr lang="ru-RU" sz="2000" b="1" i="1" dirty="0" smtClean="0"/>
              <a:t>).</a:t>
            </a:r>
            <a:br>
              <a:rPr lang="ru-RU" sz="2000" b="1" i="1" dirty="0" smtClean="0"/>
            </a:br>
            <a:r>
              <a:rPr lang="ru-RU" sz="2000" b="1" i="1" dirty="0"/>
              <a:t/>
            </a:r>
            <a:br>
              <a:rPr lang="ru-RU" sz="2000" b="1" i="1" dirty="0"/>
            </a:br>
            <a:r>
              <a:rPr lang="ru-RU" sz="2000" b="1" i="1" dirty="0"/>
              <a:t>(III) Вирусы, содержащие </a:t>
            </a:r>
            <a:r>
              <a:rPr lang="ru-RU" sz="2000" b="1" i="1" dirty="0" err="1"/>
              <a:t>одноцепочечную</a:t>
            </a:r>
            <a:r>
              <a:rPr lang="ru-RU" sz="2000" b="1" i="1" dirty="0"/>
              <a:t> молекулу ДНК (например, </a:t>
            </a:r>
            <a:r>
              <a:rPr lang="ru-RU" sz="2000" b="1" i="1" dirty="0" err="1"/>
              <a:t>парвовирусы</a:t>
            </a:r>
            <a:r>
              <a:rPr lang="ru-RU" sz="2000" b="1" i="1" dirty="0" smtClean="0"/>
              <a:t>).</a:t>
            </a:r>
            <a:br>
              <a:rPr lang="ru-RU" sz="2000" b="1" i="1" dirty="0" smtClean="0"/>
            </a:br>
            <a:r>
              <a:rPr lang="ru-RU" sz="2000" b="1" i="1" dirty="0"/>
              <a:t/>
            </a:r>
            <a:br>
              <a:rPr lang="ru-RU" sz="2000" b="1" i="1" dirty="0"/>
            </a:br>
            <a:r>
              <a:rPr lang="ru-RU" sz="2000" b="1" i="1" dirty="0"/>
              <a:t>(IV) Вирусы, содержащие </a:t>
            </a:r>
            <a:r>
              <a:rPr lang="ru-RU" sz="2000" b="1" i="1" dirty="0" err="1"/>
              <a:t>одноцепочечную</a:t>
            </a:r>
            <a:r>
              <a:rPr lang="ru-RU" sz="2000" b="1" i="1" dirty="0"/>
              <a:t> молекулу РНК положительной полярности (например, </a:t>
            </a:r>
            <a:r>
              <a:rPr lang="ru-RU" sz="2000" b="1" i="1" dirty="0" err="1"/>
              <a:t>пикорнавирусы</a:t>
            </a:r>
            <a:r>
              <a:rPr lang="ru-RU" sz="2000" b="1" i="1" dirty="0"/>
              <a:t>, </a:t>
            </a:r>
            <a:r>
              <a:rPr lang="ru-RU" sz="2000" b="1" i="1" dirty="0" err="1"/>
              <a:t>флавивирусы</a:t>
            </a:r>
            <a:r>
              <a:rPr lang="ru-RU" sz="2000" b="1" i="1" dirty="0" smtClean="0"/>
              <a:t>).</a:t>
            </a:r>
            <a:br>
              <a:rPr lang="ru-RU" sz="2000" b="1" i="1" dirty="0" smtClean="0"/>
            </a:br>
            <a:r>
              <a:rPr lang="ru-RU" sz="2000" b="1" i="1" dirty="0"/>
              <a:t/>
            </a:r>
            <a:br>
              <a:rPr lang="ru-RU" sz="2000" b="1" i="1" dirty="0"/>
            </a:br>
            <a:r>
              <a:rPr lang="ru-RU" sz="2000" b="1" i="1" dirty="0"/>
              <a:t>(V) Вирусы, содержащие </a:t>
            </a:r>
            <a:r>
              <a:rPr lang="ru-RU" sz="2000" b="1" i="1" dirty="0" err="1"/>
              <a:t>одноцепочечную</a:t>
            </a:r>
            <a:r>
              <a:rPr lang="ru-RU" sz="2000" b="1" i="1" dirty="0"/>
              <a:t> молекулу РНК негативной или двойной полярности (например, </a:t>
            </a:r>
            <a:r>
              <a:rPr lang="ru-RU" sz="2000" b="1" i="1" dirty="0" err="1"/>
              <a:t>ортомиксовирусы</a:t>
            </a:r>
            <a:r>
              <a:rPr lang="ru-RU" sz="2000" b="1" i="1" dirty="0"/>
              <a:t>, </a:t>
            </a:r>
            <a:r>
              <a:rPr lang="ru-RU" sz="2000" b="1" i="1" dirty="0" err="1"/>
              <a:t>филовирусы</a:t>
            </a:r>
            <a:r>
              <a:rPr lang="ru-RU" sz="2000" b="1" i="1" dirty="0" smtClean="0"/>
              <a:t>).</a:t>
            </a:r>
            <a:br>
              <a:rPr lang="ru-RU" sz="2000" b="1" i="1" dirty="0" smtClean="0"/>
            </a:br>
            <a:r>
              <a:rPr lang="ru-RU" sz="2000" b="1" i="1" dirty="0"/>
              <a:t/>
            </a:r>
            <a:br>
              <a:rPr lang="ru-RU" sz="2000" b="1" i="1" dirty="0"/>
            </a:br>
            <a:r>
              <a:rPr lang="ru-RU" sz="2000" b="1" i="1" dirty="0"/>
              <a:t>(VI) Вирусы, содержащие </a:t>
            </a:r>
            <a:r>
              <a:rPr lang="ru-RU" sz="2000" b="1" i="1" dirty="0" err="1"/>
              <a:t>одноцепочечную</a:t>
            </a:r>
            <a:r>
              <a:rPr lang="ru-RU" sz="2000" b="1" i="1" dirty="0"/>
              <a:t> молекулу РНК и имеющие в своем жизненном цикле стадию синтеза ДНК на матрице РНК, </a:t>
            </a:r>
            <a:r>
              <a:rPr lang="ru-RU" sz="2000" b="1" i="1" dirty="0" err="1"/>
              <a:t>ретровирусы</a:t>
            </a:r>
            <a:r>
              <a:rPr lang="ru-RU" sz="2000" b="1" i="1" dirty="0"/>
              <a:t> (например, ВИЧ</a:t>
            </a:r>
            <a:r>
              <a:rPr lang="ru-RU" sz="2000" b="1" i="1" dirty="0" smtClean="0"/>
              <a:t>).</a:t>
            </a:r>
            <a:br>
              <a:rPr lang="ru-RU" sz="2000" b="1" i="1" dirty="0" smtClean="0"/>
            </a:br>
            <a:r>
              <a:rPr lang="ru-RU" sz="2000" b="1" i="1" dirty="0"/>
              <a:t/>
            </a:r>
            <a:br>
              <a:rPr lang="ru-RU" sz="2000" b="1" i="1" dirty="0"/>
            </a:br>
            <a:r>
              <a:rPr lang="ru-RU" sz="2000" b="1" i="1" dirty="0"/>
              <a:t>(VII) Вирусы, содержащие </a:t>
            </a:r>
            <a:r>
              <a:rPr lang="ru-RU" sz="2000" b="1" i="1" dirty="0" err="1"/>
              <a:t>двуцепочечную</a:t>
            </a:r>
            <a:r>
              <a:rPr lang="ru-RU" sz="2000" b="1" i="1" dirty="0"/>
              <a:t> ДНК и имеющие в своём жизненном цикле стадию синтеза ДНК на матрице РНК, </a:t>
            </a:r>
            <a:r>
              <a:rPr lang="ru-RU" sz="2000" b="1" i="1" dirty="0" err="1"/>
              <a:t>ретроидные</a:t>
            </a:r>
            <a:r>
              <a:rPr lang="ru-RU" sz="2000" b="1" i="1" dirty="0"/>
              <a:t> вирусы (например, вирус гепатита B).</a:t>
            </a:r>
            <a:r>
              <a:rPr lang="ru-RU" sz="2000" b="1" dirty="0"/>
              <a:t/>
            </a:r>
            <a:br>
              <a:rPr lang="ru-RU" sz="2000" b="1" dirty="0"/>
            </a:br>
            <a:endParaRPr lang="ru-RU" sz="2000" b="1" dirty="0"/>
          </a:p>
        </p:txBody>
      </p:sp>
    </p:spTree>
  </p:cSld>
  <p:clrMapOvr>
    <a:masterClrMapping/>
  </p:clrMapOvr>
  <p:transition>
    <p:wheel spokes="1"/>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49</TotalTime>
  <Words>95</Words>
  <Application>Microsoft Office PowerPoint</Application>
  <PresentationFormat>Экран (4:3)</PresentationFormat>
  <Paragraphs>11</Paragraphs>
  <Slides>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Тема Office</vt:lpstr>
      <vt:lpstr>Вирусы</vt:lpstr>
      <vt:lpstr>Вирус— субклеточный инфекционный агент, который может воспроизводиться только внутри живых клеток организма. Вирусы представляют собой микроскопические частицы, состоящие из молекул нуклеиновых кислот (ДНК или РНК), заключённые в белковую оболочку, способные инфицировать живые организмы. Белковую оболочку, в которую упакован геном, называют капсидом.  Вирусы являются облигатными паразитами, так как не способны размножаться вне клетки. От живых организмов - внутриклеточных паразитов отличаются полным отсутствием основного и энергетического обмена, и отсутствием сложнейшего элемента живых систем — аппарата трансляции (синтеза белка).  В настоящее время известны вирусы, размножающиеся в клетках растений, животных, грибов и бактерий.  </vt:lpstr>
      <vt:lpstr>-способность к самовоспроизведению  - изменчивость  - наследственность  - способность приспосабливаться к условиям окружающей среды  - подчинение законам эволюции  - определенное место в иерархии живых организмов.  </vt:lpstr>
      <vt:lpstr>Слайд 4</vt:lpstr>
      <vt:lpstr>Генетический аппарат вирусов   В природе, носителем генетической информации являются нуклеиновые кислоты. Известно два основных типа нуклеиновых кислот: ДНК и РНК. У большинства живых организмов нуклеиновые кислоты содержатся в ядре и цитоплазме (клеточном соке). По типу содержащейся нуклеиновой кислоты вирусы разделяют на два класса: ДНК-содержащие и РНК-содержащие. К ДНК-содержащим вирусам относятся вирусы гепатита В, герпес и др.  РНК-содержащие микроорганизмы представлены гриппом и парагриппом, вирусом иммунодефицита человека (ВИЧ), гепатитом А и пр. У данных микроорганизмов, равно как и у прочих живых организмов, нуклеиновые кислоты играют роль носителя генетической информации. Генетическая информация закодирована в структуре нуклеиновых кислот в виде специфических последовательностей нуклеотидов (составных частей ДНК и РНК). Гены вирусных нуклеиновых кислот кодируют разнообразные ферменты и структурные белки.  </vt:lpstr>
      <vt:lpstr>Оболочка вирусов   У многих вирусов оболочка состоит из белковых молекул, которые соединяясь между собой образуют пространственную структуру с полостью внутри, в которой помещается нуклеиновая кислота данного микроорганизма. У других вирусов (ВИЧ, гепатита В) по мимо белковой оболочки есть еще и вторая, в состав которой входят белки и жиры.  Оболочка вирусов выполняет многочисленные функции:   -- она защищает хрупкую нуклеиновую кислоту микроорганизма от разрушения под воздействием неблагоприятных факторов окружающей среды -- оболочка вируса несет на себе различные белки-рецепторы, которые распознают клетку мишень и помогают этому опасному микроорганизму в нее проникнуть -- различные компоненты вирусной оболочки распознаются организмом хозяина как антигены и стимулируют развитие иммунного ответа.      </vt:lpstr>
      <vt:lpstr>Структура  Дэвида Балтимора </vt:lpstr>
      <vt:lpstr>(I) Вирусы, содержащие двуцепочечную ДНК и не имеющие РНК-стадии (например, герпесвирусы, поксвирусы, паповавирусы, мимивирус).  (II) Вирусы, содержащие двуцепочечную РНК (например, ротавирусы).  (III) Вирусы, содержащие одноцепочечную молекулу ДНК (например, парвовирусы).  (IV) Вирусы, содержащие одноцепочечную молекулу РНК положительной полярности (например, пикорнавирусы, флавивирусы).  (V) Вирусы, содержащие одноцепочечную молекулу РНК негативной или двойной полярности (например, ортомиксовирусы, филовирусы).  (VI) Вирусы, содержащие одноцепочечную молекулу РНК и имеющие в своем жизненном цикле стадию синтеза ДНК на матрице РНК, ретровирусы (например, ВИЧ).  (VII) Вирусы, содержащие двуцепочечную ДНК и имеющие в своём жизненном цикле стадию синтеза ДНК на матрице РНК, ретроидные вирусы (например, вирус гепатита B). </vt:lpstr>
    </vt:vector>
  </TitlesOfParts>
  <Company>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Вирусы</dc:title>
  <dc:creator>User</dc:creator>
  <cp:lastModifiedBy>Дмитрий Каленюк</cp:lastModifiedBy>
  <cp:revision>7</cp:revision>
  <dcterms:created xsi:type="dcterms:W3CDTF">2011-12-05T13:12:03Z</dcterms:created>
  <dcterms:modified xsi:type="dcterms:W3CDTF">2012-03-15T16:56:07Z</dcterms:modified>
</cp:coreProperties>
</file>