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3"/>
  </p:notesMasterIdLst>
  <p:sldIdLst>
    <p:sldId id="259" r:id="rId3"/>
    <p:sldId id="261" r:id="rId4"/>
    <p:sldId id="262" r:id="rId5"/>
    <p:sldId id="263" r:id="rId6"/>
    <p:sldId id="264" r:id="rId7"/>
    <p:sldId id="266" r:id="rId8"/>
    <p:sldId id="267" r:id="rId9"/>
    <p:sldId id="271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992832F5-EA01-48E5-B403-87E193F50680}">
          <p14:sldIdLst>
            <p14:sldId id="259"/>
          </p14:sldIdLst>
        </p14:section>
        <p14:section name="Обзор проекта" id="{087866C3-7028-482C-8D34-6BF5363FBD75}">
          <p14:sldIdLst>
            <p14:sldId id="261"/>
          </p14:sldIdLst>
        </p14:section>
        <p14:section name="Обновление состояния" id="{521DEF98-8796-4632-831A-16252E9A6054}">
          <p14:sldIdLst>
            <p14:sldId id="262"/>
            <p14:sldId id="263"/>
          </p14:sldIdLst>
        </p14:section>
        <p14:section name="Временная шкала" id="{CF24EBA6-C924-424D-AC31-A4B9992A87E0}">
          <p14:sldIdLst>
            <p14:sldId id="264"/>
            <p14:sldId id="266"/>
            <p14:sldId id="271"/>
          </p14:sldIdLst>
        </p14:section>
        <p14:section name="Следующие шаги и действия" id="{C24C98EC-938D-4034-8DB8-5E8DBF16E3CB}">
          <p14:sldIdLst>
            <p14:sldId id="267"/>
            <p14:sldId id="268"/>
          </p14:sldIdLst>
        </p14:section>
        <p14:section name="Приложение" id="{E35CCD6A-2288-476E-BC93-C75323AE1F32}">
          <p14:sldIdLst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34535" autoAdjust="0"/>
    <p:restoredTop sz="97500" autoAdjust="0"/>
  </p:normalViewPr>
  <p:slideViewPr>
    <p:cSldViewPr>
      <p:cViewPr varScale="1">
        <p:scale>
          <a:sx n="47" d="100"/>
          <a:sy n="47" d="100"/>
        </p:scale>
        <p:origin x="-702" y="-102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42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724506C0-3FFE-45A5-803D-9F4FC5464A70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F8646707-6BBD-41A9-B4DF-0C76A73A2D2A}" type="slidenum">
              <a:rPr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следующих слайдах</a:t>
            </a:r>
            <a:r>
              <a:rPr lang="ru-RU" baseline="0" dirty="0" smtClean="0"/>
              <a:t> показано несколько примеров временной шкалы с использованием графических элементов SmartArt.</a:t>
            </a:r>
            <a:endParaRPr lang="ru-RU" dirty="0" smtClean="0"/>
          </a:p>
          <a:p>
            <a:r>
              <a:rPr lang="ru-RU" dirty="0" smtClean="0"/>
              <a:t>Включите временную шкалу для проекта, ясно указав вехи и</a:t>
            </a:r>
            <a:r>
              <a:rPr lang="ru-RU" baseline="0" dirty="0" smtClean="0"/>
              <a:t> важные даты </a:t>
            </a:r>
            <a:r>
              <a:rPr lang="ru-RU" dirty="0" smtClean="0"/>
              <a:t>и выделив текущее положение проекта.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aseline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aseline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Какие зависимости</a:t>
            </a:r>
            <a:r>
              <a:rPr lang="ru-RU" baseline="0" dirty="0" smtClean="0"/>
              <a:t> влияют на временную шкалу, затраты и результаты этого проекта?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733203"/>
            <a:ext cx="9144000" cy="61247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477000" y="1295400"/>
            <a:ext cx="901373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791200" y="1905000"/>
            <a:ext cx="1240461" cy="1240461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705600" y="2209800"/>
            <a:ext cx="1828800" cy="1828800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 latinLnBrk="0">
              <a:defRPr lang="ru-RU"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Щелкните для изменения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/>
          <a:srcRect l="-92" t="50811" r="45394" b="-590"/>
          <a:stretch/>
        </p:blipFill>
        <p:spPr>
          <a:xfrm>
            <a:off x="-13648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 latinLnBrk="0">
              <a:defRPr lang="ru-RU" sz="3600" b="0" cap="none">
                <a:latin typeface="Georgia" pitchFamily="18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 latinLnBrk="0">
              <a:buNone/>
              <a:defRPr lang="ru-RU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 latinLnBrk="0">
              <a:defRPr lang="ru-RU" sz="2800"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latinLnBrk="0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lang="ru-RU" sz="2000">
                <a:latin typeface="Georgia" pitchFamily="18" charset="0"/>
              </a:defRPr>
            </a:lvl1pPr>
            <a:lvl2pPr marL="571500" indent="-228600" latinLnBrk="0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lang="ru-RU" sz="1800">
                <a:latin typeface="Georgia" pitchFamily="18" charset="0"/>
              </a:defRPr>
            </a:lvl2pPr>
            <a:lvl3pPr latinLnBrk="0">
              <a:defRPr lang="ru-RU" sz="2000">
                <a:latin typeface="Georgia" pitchFamily="18" charset="0"/>
              </a:defRPr>
            </a:lvl3pPr>
            <a:lvl4pPr latinLnBrk="0">
              <a:defRPr lang="ru-RU" sz="2000">
                <a:latin typeface="Georgia" pitchFamily="18" charset="0"/>
              </a:defRPr>
            </a:lvl4pPr>
            <a:lvl5pPr latinLnBrk="0">
              <a:defRPr lang="ru-RU" sz="2000">
                <a:latin typeface="Georgia" pitchFamily="18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ru-RU" sz="20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latinLnBrk="0">
              <a:defRPr lang="ru-RU" sz="2000"/>
            </a:lvl1pPr>
            <a:lvl2pPr latinLnBrk="0">
              <a:defRPr lang="ru-RU" sz="1800"/>
            </a:lvl2pPr>
            <a:lvl3pPr latinLnBrk="0">
              <a:defRPr lang="ru-RU" sz="1600"/>
            </a:lvl3pPr>
            <a:lvl4pPr latinLnBrk="0">
              <a:defRPr lang="ru-RU" sz="1400"/>
            </a:lvl4pPr>
            <a:lvl5pPr latinLnBrk="0">
              <a:defRPr lang="ru-RU" sz="14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ru-RU" sz="20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latinLnBrk="0">
              <a:defRPr lang="ru-RU" sz="2000"/>
            </a:lvl1pPr>
            <a:lvl2pPr latinLnBrk="0">
              <a:defRPr lang="ru-RU" sz="1800"/>
            </a:lvl2pPr>
            <a:lvl3pPr latinLnBrk="0">
              <a:defRPr lang="ru-RU" sz="1600"/>
            </a:lvl3pPr>
            <a:lvl4pPr latinLnBrk="0">
              <a:defRPr lang="ru-RU" sz="1400"/>
            </a:lvl4pPr>
            <a:lvl5pPr latinLnBrk="0">
              <a:defRPr lang="ru-RU" sz="14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latinLnBrk="0">
              <a:defRPr lang="ru-RU" sz="2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/>
              <a:pPr/>
              <a:t>‹#›</a:t>
            </a:fld>
            <a:endParaRPr lang="ru-R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ru-RU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Lib Win95BT" pitchFamily="82" charset="0"/>
              </a:rPr>
              <a:t>Биологические ресурсы мира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Lib Win95BT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28596" y="1500174"/>
            <a:ext cx="2643206" cy="714380"/>
          </a:xfrm>
        </p:spPr>
        <p:txBody>
          <a:bodyPr/>
          <a:lstStyle/>
          <a:p>
            <a:r>
              <a:rPr lang="ru-RU" dirty="0" smtClean="0">
                <a:latin typeface="AdLib Win95BT" pitchFamily="82" charset="0"/>
              </a:rPr>
              <a:t>Выполнил ученик 10 класса</a:t>
            </a:r>
          </a:p>
          <a:p>
            <a:r>
              <a:rPr lang="ru-RU" dirty="0" err="1" smtClean="0">
                <a:latin typeface="AdLib Win95BT" pitchFamily="82" charset="0"/>
              </a:rPr>
              <a:t>Исянов</a:t>
            </a:r>
            <a:r>
              <a:rPr lang="ru-RU" dirty="0" smtClean="0">
                <a:latin typeface="AdLib Win95BT" pitchFamily="82" charset="0"/>
              </a:rPr>
              <a:t> Руслан</a:t>
            </a:r>
            <a:endParaRPr lang="ru-RU" dirty="0">
              <a:latin typeface="AdLib Win95BT" pitchFamily="82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714356"/>
            <a:ext cx="8458200" cy="5857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Биоресурсы – это живое вещество Земли, главным образом – растительный и животный мир.</a:t>
            </a:r>
          </a:p>
          <a:p>
            <a:pPr marL="0" indent="0">
              <a:buNone/>
            </a:pPr>
            <a:r>
              <a:rPr lang="ru-RU" sz="2400" dirty="0" smtClean="0"/>
              <a:t>Растительные ресурсы представлены как культурными, так и дикорастущими растениями. Ресурсы животного мира, будучи также составной частью биосферы, представляют собой еще один жизненно важный ресурс человечества, относящийся к категории </a:t>
            </a:r>
            <a:r>
              <a:rPr lang="ru-RU" sz="2400" dirty="0" err="1" smtClean="0"/>
              <a:t>возобновимых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А </a:t>
            </a:r>
            <a:r>
              <a:rPr lang="ru-RU" sz="2400" dirty="0" smtClean="0"/>
              <a:t>вместе растения и животные образуют </a:t>
            </a:r>
            <a:r>
              <a:rPr lang="ru-RU" sz="2400" b="1" dirty="0" smtClean="0"/>
              <a:t>генетический фонд (генофонд)</a:t>
            </a:r>
            <a:r>
              <a:rPr lang="ru-RU" sz="2400" dirty="0" smtClean="0"/>
              <a:t> планеты, который нуждается в защите от оскудения.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0034" y="642918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биоресурсов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Для оценки биоресурсов на самом общем уровне чаще всего используют понятия:</a:t>
            </a:r>
          </a:p>
          <a:p>
            <a:pPr lvl="0"/>
            <a:r>
              <a:rPr lang="ru-RU" sz="2400" dirty="0" smtClean="0"/>
              <a:t>Биомасса – масса всех живых организмов;</a:t>
            </a:r>
          </a:p>
          <a:p>
            <a:pPr lvl="0"/>
            <a:r>
              <a:rPr lang="ru-RU" sz="2400" dirty="0" err="1" smtClean="0"/>
              <a:t>Фитомасса</a:t>
            </a:r>
            <a:r>
              <a:rPr lang="ru-RU" sz="2400" dirty="0" smtClean="0"/>
              <a:t> – общая масса растений;</a:t>
            </a:r>
          </a:p>
          <a:p>
            <a:pPr lvl="0"/>
            <a:r>
              <a:rPr lang="ru-RU" sz="2400" dirty="0" err="1" smtClean="0"/>
              <a:t>Зоомасса</a:t>
            </a:r>
            <a:r>
              <a:rPr lang="ru-RU" sz="2400" dirty="0" smtClean="0"/>
              <a:t> – общая масса животных;</a:t>
            </a:r>
          </a:p>
          <a:p>
            <a:pPr lvl="0"/>
            <a:r>
              <a:rPr lang="ru-RU" sz="2400" dirty="0" err="1" smtClean="0"/>
              <a:t>Биопродуктивность</a:t>
            </a:r>
            <a:r>
              <a:rPr lang="ru-RU" sz="2400" dirty="0" smtClean="0"/>
              <a:t> – прирост биомассы в единицу времени.</a:t>
            </a:r>
          </a:p>
          <a:p>
            <a:pPr marL="0" indent="0">
              <a:buNone/>
            </a:pP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Масса и структура </a:t>
            </a:r>
            <a:r>
              <a:rPr lang="ru-RU" sz="3600" b="1" dirty="0" smtClean="0"/>
              <a:t>биоресурсов</a:t>
            </a:r>
            <a:endParaRPr lang="ru-RU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26670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Общая величина биомассы на Земле в пересчёте на сухое вещество (т.е. без учёта воды, составляющей большую часть массы живых организмов) оценивается в 1,3 </a:t>
            </a:r>
            <a:r>
              <a:rPr lang="ru-RU" dirty="0" err="1" smtClean="0"/>
              <a:t>трлн</a:t>
            </a:r>
            <a:r>
              <a:rPr lang="ru-RU" dirty="0" smtClean="0"/>
              <a:t> тонн.   При этом с точки зрения статистики (но не экономики, не биологии, не экологии) можно было бы считать, что вся она находится на суше.</a:t>
            </a:r>
          </a:p>
          <a:p>
            <a:r>
              <a:rPr lang="ru-RU" dirty="0" smtClean="0"/>
              <a:t>Вся биомасса Мирового океана составляет около 35 </a:t>
            </a:r>
            <a:r>
              <a:rPr lang="ru-RU" dirty="0" err="1" smtClean="0"/>
              <a:t>млрд</a:t>
            </a:r>
            <a:r>
              <a:rPr lang="ru-RU" dirty="0" smtClean="0"/>
              <a:t> тонн (менее 3% биомассы Земли), из них рыба, на которую приходится 85% нашего потребления морепродуктов, – всего 0,5 </a:t>
            </a:r>
            <a:r>
              <a:rPr lang="ru-RU" dirty="0" err="1" smtClean="0"/>
              <a:t>млрд</a:t>
            </a:r>
            <a:r>
              <a:rPr lang="ru-RU" dirty="0" smtClean="0"/>
              <a:t> тонн.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1026" name="Picture 2" descr="C:\Users\Руслан\Desktop\ьрол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617797"/>
            <a:ext cx="8001056" cy="324020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0"/>
            <a:ext cx="8229600" cy="914400"/>
          </a:xfrm>
        </p:spPr>
        <p:txBody>
          <a:bodyPr anchor="t"/>
          <a:lstStyle/>
          <a:p>
            <a:r>
              <a:rPr lang="ru-RU" sz="2800" dirty="0" smtClean="0"/>
              <a:t>Запасы по миру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686800" y="32766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pic>
        <p:nvPicPr>
          <p:cNvPr id="2050" name="Picture 2" descr="C:\Users\Руслан\Desktop\бттб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57200"/>
            <a:ext cx="7429552" cy="5353050"/>
          </a:xfrm>
          <a:prstGeom prst="rect">
            <a:avLst/>
          </a:prstGeom>
          <a:noFill/>
        </p:spPr>
      </p:pic>
      <p:pic>
        <p:nvPicPr>
          <p:cNvPr id="2051" name="Picture 3" descr="C:\Users\Руслан\Desktop\б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5562600"/>
            <a:ext cx="7429552" cy="12954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Руслан\Desktop\бю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19200"/>
            <a:ext cx="6669088" cy="5010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57224" y="620688"/>
            <a:ext cx="7500990" cy="914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Продуктивность биосферы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828800"/>
            <a:ext cx="8507288" cy="47685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Наиболее важный показатель для биоресурсов – их продуктивность, без которой говорить о биомассе бессмысленно. Общий ежегодный прирост биомассы (в пересчёте на сухое вещество) составляет:</a:t>
            </a:r>
          </a:p>
          <a:p>
            <a:pPr lvl="0"/>
            <a:r>
              <a:rPr lang="ru-RU" dirty="0" smtClean="0"/>
              <a:t>на Земле в целом –  220 </a:t>
            </a:r>
            <a:r>
              <a:rPr lang="ru-RU" dirty="0" err="1" smtClean="0"/>
              <a:t>млрд</a:t>
            </a:r>
            <a:r>
              <a:rPr lang="ru-RU" dirty="0" smtClean="0"/>
              <a:t> тонн;</a:t>
            </a:r>
          </a:p>
          <a:p>
            <a:pPr lvl="0"/>
            <a:r>
              <a:rPr lang="ru-RU" dirty="0" smtClean="0"/>
              <a:t>на суше – 130 </a:t>
            </a:r>
            <a:r>
              <a:rPr lang="ru-RU" dirty="0" err="1" smtClean="0"/>
              <a:t>млрд</a:t>
            </a:r>
            <a:r>
              <a:rPr lang="ru-RU" dirty="0" smtClean="0"/>
              <a:t> тонн;</a:t>
            </a:r>
          </a:p>
          <a:p>
            <a:pPr lvl="0"/>
            <a:r>
              <a:rPr lang="ru-RU" dirty="0" smtClean="0"/>
              <a:t>в Мировом океане – 90 </a:t>
            </a:r>
            <a:r>
              <a:rPr lang="ru-RU" dirty="0" err="1" smtClean="0"/>
              <a:t>млрд</a:t>
            </a:r>
            <a:r>
              <a:rPr lang="ru-RU" dirty="0" smtClean="0"/>
              <a:t> тонн.</a:t>
            </a:r>
          </a:p>
          <a:p>
            <a:r>
              <a:rPr lang="ru-RU" dirty="0" smtClean="0"/>
              <a:t>Таким образом, прирост биомассы на суше почти в пять раз превосходит всю её </a:t>
            </a:r>
            <a:r>
              <a:rPr lang="ru-RU" dirty="0" err="1" smtClean="0"/>
              <a:t>зоомассу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Средняя же для поверхности Земли (510 млн. кв. км) продуктивность составляет примерно 43 </a:t>
            </a:r>
            <a:r>
              <a:rPr lang="ru-RU" dirty="0" err="1" smtClean="0"/>
              <a:t>ц</a:t>
            </a:r>
            <a:r>
              <a:rPr lang="ru-RU" dirty="0" smtClean="0"/>
              <a:t>/га ежегодно. Для суши она равна 100 </a:t>
            </a:r>
            <a:r>
              <a:rPr lang="ru-RU" dirty="0" err="1" smtClean="0"/>
              <a:t>ц</a:t>
            </a:r>
            <a:r>
              <a:rPr lang="ru-RU" dirty="0" smtClean="0"/>
              <a:t>/га, для океана – 25 </a:t>
            </a:r>
            <a:r>
              <a:rPr lang="ru-RU" dirty="0" err="1" smtClean="0"/>
              <a:t>ц</a:t>
            </a:r>
            <a:r>
              <a:rPr lang="ru-RU" dirty="0" smtClean="0"/>
              <a:t>/га.</a:t>
            </a:r>
          </a:p>
          <a:p>
            <a:r>
              <a:rPr lang="ru-RU" dirty="0" smtClean="0"/>
              <a:t>В то же время необходимо рассчитать скорость восстановления ресурса, сопоставив биомассу и </a:t>
            </a:r>
            <a:r>
              <a:rPr lang="ru-RU" dirty="0" err="1" smtClean="0"/>
              <a:t>биопродуктивность</a:t>
            </a:r>
            <a:r>
              <a:rPr lang="ru-RU" dirty="0" smtClean="0"/>
              <a:t>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9144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биоресурсов человеком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484784"/>
            <a:ext cx="87849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Человек использует биологические ресурсы для своих определённых целей.</a:t>
            </a:r>
          </a:p>
          <a:p>
            <a:r>
              <a:rPr lang="ru-RU" dirty="0" smtClean="0"/>
              <a:t>Некоторые виды животных являются объектами промысла. Они выращиваются для употребления в пищу. Некоторые виды растений также используются в качестве пищи. Лес является источником древесины, которую используют в деревообрабатывающей, целлюлозно-бумажной промышленностях. Кроме этого древесину использовали в качестве одного из видов топлива. </a:t>
            </a:r>
            <a:endParaRPr lang="ru-RU" dirty="0"/>
          </a:p>
        </p:txBody>
      </p:sp>
      <p:pic>
        <p:nvPicPr>
          <p:cNvPr id="1026" name="Picture 2" descr="C:\Users\Руслан\Desktop\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4324351" cy="3076575"/>
          </a:xfrm>
          <a:prstGeom prst="rect">
            <a:avLst/>
          </a:prstGeom>
          <a:noFill/>
        </p:spPr>
      </p:pic>
      <p:pic>
        <p:nvPicPr>
          <p:cNvPr id="1027" name="Picture 3" descr="C:\Users\Руслан\Desktop\l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356992"/>
            <a:ext cx="4030896" cy="32522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914400"/>
            <a:ext cx="8686800" cy="914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Проблемы, возникающие в связи с использованием </a:t>
            </a:r>
            <a:r>
              <a:rPr lang="ru-RU" b="1" dirty="0" smtClean="0"/>
              <a:t>биоресурсов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828800"/>
            <a:ext cx="8472518" cy="4297363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Истощение природных ресурсов.</a:t>
            </a:r>
          </a:p>
          <a:p>
            <a:r>
              <a:rPr lang="ru-RU" sz="2800" dirty="0" smtClean="0"/>
              <a:t>Загрязнение окружающей среды, что приводит к гибели некоторых видов растений и животных.</a:t>
            </a:r>
          </a:p>
          <a:p>
            <a:r>
              <a:rPr lang="ru-RU" sz="2800" dirty="0" smtClean="0"/>
              <a:t>Опустынивание земель.</a:t>
            </a:r>
          </a:p>
          <a:p>
            <a:r>
              <a:rPr lang="ru-RU" sz="2800" dirty="0" smtClean="0"/>
              <a:t>Сокращение </a:t>
            </a:r>
            <a:r>
              <a:rPr lang="ru-RU" sz="2800" dirty="0" err="1" smtClean="0"/>
              <a:t>биоразнообразия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Сокращение площади лесов.</a:t>
            </a:r>
            <a:endParaRPr lang="ru-RU" sz="2800" dirty="0"/>
          </a:p>
        </p:txBody>
      </p:sp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KFWXxGAyYfCtF4ddJkuV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LJDTdCySrUB2DNXQJ7P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QNEFOha65AcJnopmApID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4Uz8NaUn7hy4zTckDsXZ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WTzd7aXBssOmYs9yuGim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x7i1o5WFYMUt4c6svz0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bN8jrcRkzLTOV54VyMEq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oXR3Z3jBsekg7NRQLn8qd"/>
</p:tagLst>
</file>

<file path=ppt/theme/theme1.xml><?xml version="1.0" encoding="utf-8"?>
<a:theme xmlns:a="http://schemas.openxmlformats.org/drawingml/2006/main" name="презентация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21E221-3963-46C0-9628-AC8108FB4B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</Template>
  <TotalTime>0</TotalTime>
  <Words>331</Words>
  <Application>Microsoft Office PowerPoint</Application>
  <PresentationFormat>Экран (4:3)</PresentationFormat>
  <Paragraphs>43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презентация</vt:lpstr>
      <vt:lpstr>Биологические ресурсы мира</vt:lpstr>
      <vt:lpstr>Слайд 2</vt:lpstr>
      <vt:lpstr>Оценка биоресурсов</vt:lpstr>
      <vt:lpstr>Масса и структура биоресурсов</vt:lpstr>
      <vt:lpstr>Запасы по миру</vt:lpstr>
      <vt:lpstr>Слайд 6</vt:lpstr>
      <vt:lpstr>Продуктивность биосферы</vt:lpstr>
      <vt:lpstr>Использование биоресурсов человеком</vt:lpstr>
      <vt:lpstr>Проблемы, возникающие в связи с использованием биоресурсов</vt:lpstr>
      <vt:lpstr>Слайд 10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2011-11-29T14:47:06Z</dcterms:created>
  <dcterms:modified xsi:type="dcterms:W3CDTF">2011-12-06T18:26:17Z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TC016745569991</vt:lpwstr>
  </property>
</Properties>
</file>