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11"/>
  </p:notesMasterIdLst>
  <p:sldIdLst>
    <p:sldId id="267" r:id="rId2"/>
    <p:sldId id="268" r:id="rId3"/>
    <p:sldId id="274" r:id="rId4"/>
    <p:sldId id="275" r:id="rId5"/>
    <p:sldId id="277" r:id="rId6"/>
    <p:sldId id="272" r:id="rId7"/>
    <p:sldId id="276" r:id="rId8"/>
    <p:sldId id="279" r:id="rId9"/>
    <p:sldId id="278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339933"/>
    <a:srgbClr val="000000"/>
    <a:srgbClr val="99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2" autoAdjust="0"/>
    <p:restoredTop sz="94660" autoAdjust="0"/>
  </p:normalViewPr>
  <p:slideViewPr>
    <p:cSldViewPr>
      <p:cViewPr varScale="1">
        <p:scale>
          <a:sx n="67" d="100"/>
          <a:sy n="67" d="100"/>
        </p:scale>
        <p:origin x="-32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Kabob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Kabob"/>
              </a:defRPr>
            </a:lvl1pPr>
          </a:lstStyle>
          <a:p>
            <a:pPr>
              <a:defRPr/>
            </a:pPr>
            <a:fld id="{1E951D65-1D4F-424D-B244-3156A7ECC41B}" type="datetimeFigureOut">
              <a:rPr lang="ru-RU"/>
              <a:pPr>
                <a:defRPr/>
              </a:pPr>
              <a:t>15.03.2012</a:t>
            </a:fld>
            <a:endParaRPr lang="ru-R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Kabob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Kabob"/>
              </a:defRPr>
            </a:lvl1pPr>
          </a:lstStyle>
          <a:p>
            <a:pPr>
              <a:defRPr/>
            </a:pPr>
            <a:fld id="{EC01652F-9213-4750-A3A6-A0028E66B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1C2B5CD-E529-4994-9EC3-4A31C18147FA}" type="slidenum">
              <a:rPr lang="ru-RU" sz="1200"/>
              <a:pPr algn="r"/>
              <a:t>2</a:t>
            </a:fld>
            <a:endParaRPr lang="ru-RU" sz="1200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r>
              <a:rPr lang="ru-RU" smtClean="0"/>
              <a:t>Теперь и ты можешь взглянуть на внутреннее строение растительной клетки с помощью современного микроскопа.</a:t>
            </a:r>
          </a:p>
          <a:p>
            <a:pPr marL="228600" indent="-228600" eaLnBrk="1" hangingPunct="1"/>
            <a:r>
              <a:rPr lang="ru-RU" smtClean="0"/>
              <a:t> </a:t>
            </a:r>
            <a:r>
              <a:rPr lang="ru-RU" smtClean="0">
                <a:sym typeface="Wingdings 2" pitchFamily="18" charset="2"/>
              </a:rPr>
              <a:t> </a:t>
            </a:r>
            <a:r>
              <a:rPr lang="ru-RU" smtClean="0"/>
              <a:t>Все клетки покрыты клеточной оболочкой. (</a:t>
            </a:r>
            <a:r>
              <a:rPr lang="ru-RU" smtClean="0">
                <a:sym typeface="Wingdings 2" pitchFamily="18" charset="2"/>
              </a:rPr>
              <a:t> оболочка)</a:t>
            </a:r>
          </a:p>
          <a:p>
            <a:pPr marL="228600" indent="-228600" eaLnBrk="1" hangingPunct="1"/>
            <a:r>
              <a:rPr lang="ru-RU" smtClean="0"/>
              <a:t>Мы рассмотрели клеточную оболочку. А что же находится под ней?</a:t>
            </a:r>
          </a:p>
          <a:p>
            <a:pPr marL="228600" indent="-228600" eaLnBrk="1" hangingPunct="1"/>
            <a:r>
              <a:rPr lang="ru-RU" smtClean="0"/>
              <a:t> </a:t>
            </a:r>
            <a:r>
              <a:rPr lang="ru-RU" smtClean="0">
                <a:sym typeface="Wingdings 2" pitchFamily="18" charset="2"/>
              </a:rPr>
              <a:t> </a:t>
            </a:r>
            <a:r>
              <a:rPr lang="ru-RU" smtClean="0"/>
              <a:t>Под оболочной находится цитоплазма. (</a:t>
            </a:r>
            <a:r>
              <a:rPr lang="ru-RU" smtClean="0">
                <a:sym typeface="Wingdings 2" pitchFamily="18" charset="2"/>
              </a:rPr>
              <a:t> цитоплазма)</a:t>
            </a:r>
            <a:endParaRPr lang="ru-RU" smtClean="0"/>
          </a:p>
          <a:p>
            <a:pPr marL="228600" indent="-228600" eaLnBrk="1" hangingPunct="1"/>
            <a:r>
              <a:rPr lang="ru-RU" smtClean="0"/>
              <a:t>В цитоплазме любой клетки находятся различные частицы – клеточные органоиды. Органоиды в клетке выполняют различные функции - так же, как разные органы в твоем организме!</a:t>
            </a:r>
          </a:p>
          <a:p>
            <a:pPr marL="228600" indent="-228600" eaLnBrk="1" hangingPunct="1"/>
            <a:r>
              <a:rPr lang="ru-RU" smtClean="0"/>
              <a:t> </a:t>
            </a:r>
            <a:r>
              <a:rPr lang="ru-RU" smtClean="0">
                <a:sym typeface="Wingdings 2" pitchFamily="18" charset="2"/>
              </a:rPr>
              <a:t> </a:t>
            </a:r>
            <a:r>
              <a:rPr lang="ru-RU" smtClean="0"/>
              <a:t>Заметим, что в цитоплазме находятся также крупные и мелкие "пузыри". Как они называются и чем наполнены? Это вакуоли, они содержат различные вещества, которые вырабатывает клетка.. (</a:t>
            </a:r>
            <a:r>
              <a:rPr lang="ru-RU" smtClean="0">
                <a:sym typeface="Wingdings 2" pitchFamily="18" charset="2"/>
              </a:rPr>
              <a:t> вакуоли)</a:t>
            </a:r>
          </a:p>
          <a:p>
            <a:pPr marL="228600" indent="-228600" eaLnBrk="1" hangingPunct="1"/>
            <a:r>
              <a:rPr lang="ru-RU" smtClean="0"/>
              <a:t>Цитоплазма клеток растения содержит различные пластиды: хлоропласты, хромопласты, лейкопласты. (</a:t>
            </a:r>
            <a:r>
              <a:rPr lang="ru-RU" smtClean="0">
                <a:sym typeface="Wingdings 2" pitchFamily="18" charset="2"/>
              </a:rPr>
              <a:t> пластиды)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EA5587D-299B-412A-897F-88B30E8B31B2}" type="slidenum">
              <a:rPr lang="ru-RU" sz="1200"/>
              <a:pPr algn="r"/>
              <a:t>6</a:t>
            </a:fld>
            <a:endParaRPr lang="ru-RU" sz="120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r>
              <a:rPr lang="ru-RU" smtClean="0"/>
              <a:t>В цитоплазме клеток разных частей растений могут содержаться различные пластиды: хромопласты, хлоропласты, лейкопласты. В каждой клетке одновременно могут находиться пластиды только одного вида.</a:t>
            </a:r>
          </a:p>
          <a:p>
            <a:pPr marL="228600" indent="-228600" eaLnBrk="1" hangingPunct="1"/>
            <a:r>
              <a:rPr lang="ru-RU" smtClean="0">
                <a:sym typeface="Wingdings 2" pitchFamily="18" charset="2"/>
              </a:rPr>
              <a:t></a:t>
            </a:r>
            <a:r>
              <a:rPr lang="ru-RU" smtClean="0"/>
              <a:t> В цитоплазме клетки листа зеленого растения хорошо заметны овальные органоиды зеленого цвета - это хлоропласты.</a:t>
            </a:r>
          </a:p>
          <a:p>
            <a:pPr marL="228600" indent="-228600" eaLnBrk="1" hangingPunct="1"/>
            <a:r>
              <a:rPr lang="ru-RU" smtClean="0">
                <a:sym typeface="Wingdings 2" pitchFamily="18" charset="2"/>
              </a:rPr>
              <a:t></a:t>
            </a:r>
            <a:r>
              <a:rPr lang="ru-RU" smtClean="0"/>
              <a:t> Кроме хлоропластов в разных частях растений могут содержаться хромопласты, придающие разные оттенки желтого и красного цветов.</a:t>
            </a:r>
          </a:p>
          <a:p>
            <a:pPr marL="228600" indent="-228600" eaLnBrk="1" hangingPunct="1"/>
            <a:r>
              <a:rPr lang="ru-RU" smtClean="0">
                <a:sym typeface="Wingdings 2" pitchFamily="18" charset="2"/>
              </a:rPr>
              <a:t></a:t>
            </a:r>
            <a:r>
              <a:rPr lang="ru-RU" smtClean="0"/>
              <a:t> А вот в неокрашенных частях растения находятся бесцветные пластиды, которые называются лейкопластами.</a:t>
            </a:r>
          </a:p>
          <a:p>
            <a:pPr marL="228600" indent="-228600" eaLnBrk="1" hangingPunct="1"/>
            <a:r>
              <a:rPr lang="ru-RU" smtClean="0"/>
              <a:t>(</a:t>
            </a:r>
            <a:r>
              <a:rPr lang="ru-RU" smtClean="0">
                <a:sym typeface="Wingdings 2" pitchFamily="18" charset="2"/>
              </a:rPr>
              <a:t> далее)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048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49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040B9-B52A-4878-B7C7-A2D3C0649153}" type="datetimeFigureOut">
              <a:rPr lang="ru-RU"/>
              <a:pPr>
                <a:defRPr/>
              </a:pPr>
              <a:t>15.03.2012</a:t>
            </a:fld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E3614-EF4B-4882-8D94-72620A779E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2E21F-E3AC-4639-9E32-AEBDC3D972F4}" type="datetimeFigureOut">
              <a:rPr lang="ru-RU"/>
              <a:pPr>
                <a:defRPr/>
              </a:pPr>
              <a:t>15.03.2012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11B47-5FE1-4DF7-A3F6-FB26D59C7E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60F3E-6441-4245-9607-898D9AAB1708}" type="datetimeFigureOut">
              <a:rPr lang="ru-RU"/>
              <a:pPr>
                <a:defRPr/>
              </a:pPr>
              <a:t>15.03.2012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598E2-1004-4DD4-903A-AE5CB57174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301215-C413-4DF4-A69D-7A4D76FC05CB}" type="datetimeFigureOut">
              <a:rPr lang="ru-RU"/>
              <a:pPr>
                <a:defRPr/>
              </a:pPr>
              <a:t>15.03.2012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FDB0C-0C72-4601-8594-4CB95A5095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A6B3A-4BD4-4602-92B7-7938B5DBDABA}" type="datetimeFigureOut">
              <a:rPr lang="ru-RU"/>
              <a:pPr>
                <a:defRPr/>
              </a:pPr>
              <a:t>15.03.2012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149D5-EA05-401A-B2E9-8CFA273D9B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D2DDA-C444-43EF-99B5-D2BB89A3F477}" type="datetimeFigureOut">
              <a:rPr lang="ru-RU"/>
              <a:pPr>
                <a:defRPr/>
              </a:pPr>
              <a:t>15.03.2012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B4E2D-89B0-4ACB-873B-9CCCE41528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3DCD0-B8EE-4F15-A6DE-78B5A955C5C3}" type="datetimeFigureOut">
              <a:rPr lang="ru-RU"/>
              <a:pPr>
                <a:defRPr/>
              </a:pPr>
              <a:t>15.03.2012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EC0E2-EA38-421E-AE6A-B88A78DDED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1E9C7-8CE2-41C9-997B-EDA2121F7F8D}" type="datetimeFigureOut">
              <a:rPr lang="ru-RU"/>
              <a:pPr>
                <a:defRPr/>
              </a:pPr>
              <a:t>15.03.2012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A636A-36C0-421D-8C7A-96C3FC2C2B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4ECE0-0604-4925-903F-61A3E3D96A03}" type="datetimeFigureOut">
              <a:rPr lang="ru-RU"/>
              <a:pPr>
                <a:defRPr/>
              </a:pPr>
              <a:t>15.03.2012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92BF1-39BB-4ACA-B2BE-168FC7ECC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BD232D-EE4B-4335-9E89-6AB49B0E0CC7}" type="datetimeFigureOut">
              <a:rPr lang="ru-RU"/>
              <a:pPr>
                <a:defRPr/>
              </a:pPr>
              <a:t>15.03.2012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B43BE-8413-47C8-ADCF-FB25855D59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6D440-C9C6-484F-A790-7B1BC1BE3808}" type="datetimeFigureOut">
              <a:rPr lang="ru-RU"/>
              <a:pPr>
                <a:defRPr/>
              </a:pPr>
              <a:t>15.03.2012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D86B6-6847-4C03-8328-341D77C5F4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A2103-AF01-45FD-836A-41136238F54B}" type="datetimeFigureOut">
              <a:rPr lang="ru-RU"/>
              <a:pPr>
                <a:defRPr/>
              </a:pPr>
              <a:t>15.03.2012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B3B30-54DE-4DCA-A082-8C673F80D1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9459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0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1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46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8C7EBF53-2470-4808-BF70-4C0C7FAB061E}" type="datetimeFigureOut">
              <a:rPr lang="ru-RU"/>
              <a:pPr>
                <a:defRPr/>
              </a:pPr>
              <a:t>15.03.2012</a:t>
            </a:fld>
            <a:endParaRPr lang="ru-RU"/>
          </a:p>
        </p:txBody>
      </p:sp>
      <p:sp>
        <p:nvSpPr>
          <p:cNvPr id="1946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85906695-ACF4-43BA-9BD3-D63F7A11DA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947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7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75" r:id="rId2"/>
    <p:sldLayoutId id="2147483674" r:id="rId3"/>
    <p:sldLayoutId id="2147483673" r:id="rId4"/>
    <p:sldLayoutId id="2147483672" r:id="rId5"/>
    <p:sldLayoutId id="2147483671" r:id="rId6"/>
    <p:sldLayoutId id="2147483670" r:id="rId7"/>
    <p:sldLayoutId id="2147483669" r:id="rId8"/>
    <p:sldLayoutId id="2147483668" r:id="rId9"/>
    <p:sldLayoutId id="2147483667" r:id="rId10"/>
    <p:sldLayoutId id="2147483666" r:id="rId11"/>
    <p:sldLayoutId id="214748366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Заголовок 1"/>
          <p:cNvSpPr>
            <a:spLocks noGrp="1"/>
          </p:cNvSpPr>
          <p:nvPr>
            <p:ph type="ctrTitle"/>
          </p:nvPr>
        </p:nvSpPr>
        <p:spPr>
          <a:xfrm>
            <a:off x="250825" y="1773238"/>
            <a:ext cx="8743950" cy="1736725"/>
          </a:xfrm>
        </p:spPr>
        <p:txBody>
          <a:bodyPr anchor="ctr"/>
          <a:lstStyle/>
          <a:p>
            <a:pPr algn="ctr" eaLnBrk="1" hangingPunct="1">
              <a:defRPr/>
            </a:pPr>
            <a:r>
              <a:rPr lang="ru-RU" sz="6000" smtClean="0">
                <a:latin typeface="Times New Roman" pitchFamily="18" charset="0"/>
              </a:rPr>
              <a:t>Особенности строения растительной клетки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>
                <a:latin typeface="KabobExtrabold"/>
              </a:rPr>
              <a:t> Строение </a:t>
            </a:r>
            <a:r>
              <a:rPr lang="ru-RU" dirty="0" smtClean="0">
                <a:latin typeface="KabobExtrabold"/>
              </a:rPr>
              <a:t>клетки</a:t>
            </a:r>
            <a:endParaRPr lang="ru-RU" dirty="0">
              <a:latin typeface="KabobExtrabold"/>
            </a:endParaRPr>
          </a:p>
        </p:txBody>
      </p:sp>
      <p:pic>
        <p:nvPicPr>
          <p:cNvPr id="74755" name="Picture 3" descr="Растительная клетка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750" y="1773238"/>
            <a:ext cx="4170363" cy="4529137"/>
          </a:xfrm>
        </p:spPr>
      </p:pic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4191000" y="3525838"/>
            <a:ext cx="4584700" cy="728662"/>
            <a:chOff x="2640" y="2221"/>
            <a:chExt cx="2888" cy="459"/>
          </a:xfrm>
        </p:grpSpPr>
        <p:sp>
          <p:nvSpPr>
            <p:cNvPr id="18448" name="Line 5"/>
            <p:cNvSpPr>
              <a:spLocks noChangeShapeType="1"/>
            </p:cNvSpPr>
            <p:nvPr/>
          </p:nvSpPr>
          <p:spPr bwMode="auto">
            <a:xfrm flipH="1" flipV="1">
              <a:off x="2640" y="2352"/>
              <a:ext cx="912" cy="6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9" name="AutoShape 6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3479" y="2221"/>
              <a:ext cx="2049" cy="459"/>
            </a:xfrm>
            <a:prstGeom prst="actionButtonBlank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600"/>
                <a:t>пластиды</a:t>
              </a:r>
            </a:p>
          </p:txBody>
        </p:sp>
      </p:grp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3429000" y="5414963"/>
            <a:ext cx="5334000" cy="728662"/>
            <a:chOff x="2160" y="3411"/>
            <a:chExt cx="3360" cy="459"/>
          </a:xfrm>
        </p:grpSpPr>
        <p:sp>
          <p:nvSpPr>
            <p:cNvPr id="18446" name="Line 8"/>
            <p:cNvSpPr>
              <a:spLocks noChangeShapeType="1"/>
            </p:cNvSpPr>
            <p:nvPr/>
          </p:nvSpPr>
          <p:spPr bwMode="auto">
            <a:xfrm flipH="1" flipV="1">
              <a:off x="2160" y="3504"/>
              <a:ext cx="14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7" name="AutoShape 9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3479" y="3411"/>
              <a:ext cx="2041" cy="459"/>
            </a:xfrm>
            <a:prstGeom prst="actionButtonBlank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600"/>
                <a:t>цитоплазма</a:t>
              </a:r>
            </a:p>
          </p:txBody>
        </p:sp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2971800" y="4470400"/>
            <a:ext cx="5791200" cy="728663"/>
            <a:chOff x="1872" y="2816"/>
            <a:chExt cx="3648" cy="459"/>
          </a:xfrm>
        </p:grpSpPr>
        <p:sp>
          <p:nvSpPr>
            <p:cNvPr id="18444" name="Line 11"/>
            <p:cNvSpPr>
              <a:spLocks noChangeShapeType="1"/>
            </p:cNvSpPr>
            <p:nvPr/>
          </p:nvSpPr>
          <p:spPr bwMode="auto">
            <a:xfrm flipH="1" flipV="1">
              <a:off x="1872" y="2935"/>
              <a:ext cx="1872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5" name="AutoShape 12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3479" y="2816"/>
              <a:ext cx="2041" cy="459"/>
            </a:xfrm>
            <a:prstGeom prst="actionButtonBlank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600"/>
                <a:t>вакуоль</a:t>
              </a:r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3886200" y="1371600"/>
            <a:ext cx="4876800" cy="990600"/>
            <a:chOff x="2448" y="864"/>
            <a:chExt cx="3072" cy="624"/>
          </a:xfrm>
        </p:grpSpPr>
        <p:sp>
          <p:nvSpPr>
            <p:cNvPr id="18442" name="Line 14"/>
            <p:cNvSpPr>
              <a:spLocks noChangeShapeType="1"/>
            </p:cNvSpPr>
            <p:nvPr/>
          </p:nvSpPr>
          <p:spPr bwMode="auto">
            <a:xfrm flipH="1">
              <a:off x="2448" y="1081"/>
              <a:ext cx="1104" cy="407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3" name="AutoShape 15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3479" y="864"/>
              <a:ext cx="2041" cy="459"/>
            </a:xfrm>
            <a:prstGeom prst="actionButtonBlank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600"/>
                <a:t>оболочка</a:t>
              </a:r>
            </a:p>
          </p:txBody>
        </p:sp>
      </p:grpSp>
      <p:grpSp>
        <p:nvGrpSpPr>
          <p:cNvPr id="6" name="Group 22"/>
          <p:cNvGrpSpPr>
            <a:grpSpLocks/>
          </p:cNvGrpSpPr>
          <p:nvPr/>
        </p:nvGrpSpPr>
        <p:grpSpPr bwMode="auto">
          <a:xfrm>
            <a:off x="3657600" y="2447925"/>
            <a:ext cx="5105400" cy="752475"/>
            <a:chOff x="2304" y="1542"/>
            <a:chExt cx="3216" cy="474"/>
          </a:xfrm>
        </p:grpSpPr>
        <p:sp>
          <p:nvSpPr>
            <p:cNvPr id="18440" name="Line 17"/>
            <p:cNvSpPr>
              <a:spLocks noChangeShapeType="1"/>
            </p:cNvSpPr>
            <p:nvPr/>
          </p:nvSpPr>
          <p:spPr bwMode="auto">
            <a:xfrm flipH="1">
              <a:off x="2304" y="1759"/>
              <a:ext cx="1200" cy="257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1" name="AutoShape 18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3479" y="1542"/>
              <a:ext cx="2041" cy="459"/>
            </a:xfrm>
            <a:prstGeom prst="actionButtonBlank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600"/>
                <a:t>ядро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/>
          <p:cNvPicPr>
            <a:picLocks noChangeAspect="1" noChangeArrowheads="1"/>
          </p:cNvPicPr>
          <p:nvPr/>
        </p:nvPicPr>
        <p:blipFill>
          <a:blip r:embed="rId2" cstate="print"/>
          <a:srcRect l="39137" t="33778" r="38568" b="44453"/>
          <a:stretch>
            <a:fillRect/>
          </a:stretch>
        </p:blipFill>
        <p:spPr bwMode="auto">
          <a:xfrm>
            <a:off x="4786314" y="3339822"/>
            <a:ext cx="4138616" cy="3232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557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285720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/>
              <a:t>Оболочка</a:t>
            </a:r>
          </a:p>
        </p:txBody>
      </p:sp>
      <p:sp>
        <p:nvSpPr>
          <p:cNvPr id="23558" name="Rectangle 6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1142984"/>
            <a:ext cx="8007350" cy="4460891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effectLst/>
              </a:rPr>
              <a:t>Прочная, бесцветная, прозрачная, легко пропускает свет внутрь клетки. Придает клетке определенную форму, защищает ее содержимое.</a:t>
            </a:r>
            <a:r>
              <a:rPr lang="ru-RU" b="1" dirty="0" smtClean="0">
                <a:solidFill>
                  <a:schemeClr val="tx2"/>
                </a:solidFill>
                <a:effectLst/>
              </a:rPr>
              <a:t>  </a:t>
            </a:r>
          </a:p>
          <a:p>
            <a:pPr eaLnBrk="1" hangingPunct="1">
              <a:defRPr/>
            </a:pPr>
            <a:endParaRPr lang="ru-RU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8"/>
          <p:cNvSpPr txBox="1">
            <a:spLocks noChangeArrowheads="1"/>
          </p:cNvSpPr>
          <p:nvPr/>
        </p:nvSpPr>
        <p:spPr bwMode="auto">
          <a:xfrm>
            <a:off x="3428992" y="1928813"/>
            <a:ext cx="5715008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Century" pitchFamily="18" charset="0"/>
              </a:rPr>
              <a:t>Бесцветное густое, тягучее образование.</a:t>
            </a:r>
          </a:p>
          <a:p>
            <a:r>
              <a:rPr lang="ru-RU" sz="2400" b="1" dirty="0">
                <a:latin typeface="Century" pitchFamily="18" charset="0"/>
              </a:rPr>
              <a:t>Цитоплазма – внутренняя среда, в которой располагаются все другие части клетки.</a:t>
            </a:r>
          </a:p>
          <a:p>
            <a:r>
              <a:rPr lang="ru-RU" sz="2400" b="1" dirty="0">
                <a:latin typeface="Century" pitchFamily="18" charset="0"/>
              </a:rPr>
              <a:t>В ней протекают различные биохимические процессы, обеспечивающие жизнедеятельность клетки.</a:t>
            </a:r>
          </a:p>
          <a:p>
            <a:r>
              <a:rPr lang="ru-RU" sz="2400" b="1" dirty="0">
                <a:latin typeface="Century" pitchFamily="18" charset="0"/>
              </a:rPr>
              <a:t>Она постоянна движется по всему объему клетки.</a:t>
            </a:r>
          </a:p>
          <a:p>
            <a:endParaRPr lang="ru-RU" dirty="0">
              <a:latin typeface="Century" pitchFamily="18" charset="0"/>
            </a:endParaRPr>
          </a:p>
        </p:txBody>
      </p:sp>
      <p:sp>
        <p:nvSpPr>
          <p:cNvPr id="25607" name="Rectangle 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Цитоплазма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357158" y="2000240"/>
            <a:ext cx="2952750" cy="3176587"/>
            <a:chOff x="1565" y="1321"/>
            <a:chExt cx="1723" cy="1656"/>
          </a:xfrm>
        </p:grpSpPr>
        <p:pic>
          <p:nvPicPr>
            <p:cNvPr id="21508" name="Picture 3" descr="Движение-цмтоплазмы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33" y="1344"/>
              <a:ext cx="1610" cy="1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09" name="AutoShape 12"/>
            <p:cNvSpPr>
              <a:spLocks noChangeArrowheads="1"/>
            </p:cNvSpPr>
            <p:nvPr/>
          </p:nvSpPr>
          <p:spPr bwMode="auto">
            <a:xfrm>
              <a:off x="1565" y="1321"/>
              <a:ext cx="1723" cy="165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59 w 21600"/>
                <a:gd name="T25" fmla="*/ 3157 h 21600"/>
                <a:gd name="T26" fmla="*/ 18441 w 21600"/>
                <a:gd name="T27" fmla="*/ 1844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047" y="10800"/>
                  </a:moveTo>
                  <a:cubicBezTo>
                    <a:pt x="1047" y="16186"/>
                    <a:pt x="5414" y="20553"/>
                    <a:pt x="10800" y="20553"/>
                  </a:cubicBezTo>
                  <a:cubicBezTo>
                    <a:pt x="16186" y="20553"/>
                    <a:pt x="20553" y="16186"/>
                    <a:pt x="20553" y="10800"/>
                  </a:cubicBezTo>
                  <a:cubicBezTo>
                    <a:pt x="20553" y="5414"/>
                    <a:pt x="16186" y="1047"/>
                    <a:pt x="10800" y="1047"/>
                  </a:cubicBezTo>
                  <a:cubicBezTo>
                    <a:pt x="5414" y="1047"/>
                    <a:pt x="1047" y="5414"/>
                    <a:pt x="1047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 noChangeArrowheads="1"/>
          </p:cNvPicPr>
          <p:nvPr/>
        </p:nvPicPr>
        <p:blipFill>
          <a:blip r:embed="rId2" cstate="print"/>
          <a:srcRect l="40701" t="34622" r="40216" b="36540"/>
          <a:stretch>
            <a:fillRect/>
          </a:stretch>
        </p:blipFill>
        <p:spPr bwMode="auto">
          <a:xfrm>
            <a:off x="214282" y="1928802"/>
            <a:ext cx="3357565" cy="3571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Box 8"/>
          <p:cNvSpPr txBox="1">
            <a:spLocks noChangeArrowheads="1"/>
          </p:cNvSpPr>
          <p:nvPr/>
        </p:nvSpPr>
        <p:spPr bwMode="auto">
          <a:xfrm>
            <a:off x="3643313" y="2000250"/>
            <a:ext cx="5214937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entury" pitchFamily="18" charset="0"/>
              </a:rPr>
              <a:t>Ядро с ядрышком располагаются в центре или вдоль оболочки клетки. </a:t>
            </a:r>
          </a:p>
          <a:p>
            <a:r>
              <a:rPr lang="ru-RU" sz="2400" b="1">
                <a:latin typeface="Century" pitchFamily="18" charset="0"/>
              </a:rPr>
              <a:t>Ядро всегда окружено цитоплазмой.  Оно несет в себе наследственную информацию клетки.</a:t>
            </a:r>
          </a:p>
          <a:p>
            <a:r>
              <a:rPr lang="ru-RU" sz="2400" b="1">
                <a:latin typeface="Century" pitchFamily="18" charset="0"/>
              </a:rPr>
              <a:t>Ядро – центр жизнедеятельности клетки.</a:t>
            </a:r>
          </a:p>
        </p:txBody>
      </p:sp>
      <p:sp>
        <p:nvSpPr>
          <p:cNvPr id="3174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Ядро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317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7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KabobExtrabold"/>
              </a:rPr>
              <a:t>Пластиды</a:t>
            </a:r>
          </a:p>
        </p:txBody>
      </p:sp>
      <p:pic>
        <p:nvPicPr>
          <p:cNvPr id="25602" name="Picture 10" descr="пластиды 0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4513" y="1524000"/>
            <a:ext cx="1281112" cy="4533900"/>
          </a:xfrm>
        </p:spPr>
      </p:pic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584325" y="1160463"/>
            <a:ext cx="7015163" cy="2173287"/>
            <a:chOff x="998" y="731"/>
            <a:chExt cx="4419" cy="1369"/>
          </a:xfrm>
        </p:grpSpPr>
        <p:pic>
          <p:nvPicPr>
            <p:cNvPr id="25610" name="Picture 13" descr="пластиды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40" y="731"/>
              <a:ext cx="1377" cy="1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1" name="Line 17"/>
            <p:cNvSpPr>
              <a:spLocks noChangeShapeType="1"/>
            </p:cNvSpPr>
            <p:nvPr/>
          </p:nvSpPr>
          <p:spPr bwMode="auto">
            <a:xfrm flipV="1">
              <a:off x="998" y="1298"/>
              <a:ext cx="3016" cy="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1150938" y="4267200"/>
            <a:ext cx="3405187" cy="2185988"/>
            <a:chOff x="725" y="2688"/>
            <a:chExt cx="2145" cy="1377"/>
          </a:xfrm>
        </p:grpSpPr>
        <p:pic>
          <p:nvPicPr>
            <p:cNvPr id="25608" name="Picture 11" descr="пластиды 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93" y="2688"/>
              <a:ext cx="1377" cy="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9" name="Line 15"/>
            <p:cNvSpPr>
              <a:spLocks noChangeShapeType="1"/>
            </p:cNvSpPr>
            <p:nvPr/>
          </p:nvSpPr>
          <p:spPr bwMode="auto">
            <a:xfrm flipV="1">
              <a:off x="725" y="3317"/>
              <a:ext cx="772" cy="11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1763713" y="2701925"/>
            <a:ext cx="4814887" cy="2198688"/>
            <a:chOff x="1111" y="1702"/>
            <a:chExt cx="3033" cy="1385"/>
          </a:xfrm>
        </p:grpSpPr>
        <p:pic>
          <p:nvPicPr>
            <p:cNvPr id="25606" name="Picture 12" descr="пластиды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767" y="1702"/>
              <a:ext cx="1377" cy="1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7" name="Line 16"/>
            <p:cNvSpPr>
              <a:spLocks noChangeShapeType="1"/>
            </p:cNvSpPr>
            <p:nvPr/>
          </p:nvSpPr>
          <p:spPr bwMode="auto">
            <a:xfrm flipV="1">
              <a:off x="1111" y="2341"/>
              <a:ext cx="1656" cy="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ChangeAspect="1" noChangeArrowheads="1"/>
          </p:cNvPicPr>
          <p:nvPr/>
        </p:nvPicPr>
        <p:blipFill>
          <a:blip r:embed="rId2" cstate="print"/>
          <a:srcRect l="39833" t="33159" r="38086" b="33984"/>
          <a:stretch>
            <a:fillRect/>
          </a:stretch>
        </p:blipFill>
        <p:spPr bwMode="auto">
          <a:xfrm>
            <a:off x="6429375" y="2071688"/>
            <a:ext cx="251936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8"/>
          <p:cNvSpPr txBox="1">
            <a:spLocks noChangeArrowheads="1"/>
          </p:cNvSpPr>
          <p:nvPr/>
        </p:nvSpPr>
        <p:spPr bwMode="auto">
          <a:xfrm>
            <a:off x="250825" y="1484313"/>
            <a:ext cx="600075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entury" pitchFamily="18" charset="0"/>
              </a:rPr>
              <a:t>Вакуоль – резервуар в котором содержится клеточный сок, накапливаются запасные питательные вещества и ненужные клетки продукты жизнедеятельности.</a:t>
            </a:r>
          </a:p>
          <a:p>
            <a:r>
              <a:rPr lang="ru-RU" sz="2400" b="1">
                <a:latin typeface="Century" pitchFamily="18" charset="0"/>
              </a:rPr>
              <a:t>Клеточный сок – жидкость с растворенными в ней сахарами, минеральными солями.</a:t>
            </a:r>
          </a:p>
          <a:p>
            <a:r>
              <a:rPr lang="ru-RU" sz="2400" b="1">
                <a:latin typeface="Century" pitchFamily="18" charset="0"/>
              </a:rPr>
              <a:t>С увеличением размеров вакуоли увеличивается и размер клетки, она растет</a:t>
            </a:r>
          </a:p>
        </p:txBody>
      </p:sp>
      <p:sp>
        <p:nvSpPr>
          <p:cNvPr id="28677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Вакуоль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86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57158" y="0"/>
            <a:ext cx="8385175" cy="1431925"/>
          </a:xfrm>
          <a:noFill/>
        </p:spPr>
        <p:txBody>
          <a:bodyPr/>
          <a:lstStyle/>
          <a:p>
            <a:r>
              <a:rPr lang="ru-RU" sz="4000" dirty="0" smtClean="0">
                <a:effectLst/>
              </a:rPr>
              <a:t>Сравнение растительной и животной клеток</a:t>
            </a:r>
          </a:p>
        </p:txBody>
      </p:sp>
      <p:sp>
        <p:nvSpPr>
          <p:cNvPr id="16386" name="Rectangle 4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827088" y="3500438"/>
            <a:ext cx="4176712" cy="3716337"/>
          </a:xfrm>
          <a:noFill/>
        </p:spPr>
        <p:txBody>
          <a:bodyPr/>
          <a:lstStyle/>
          <a:p>
            <a:pPr marL="533400" indent="-533400">
              <a:lnSpc>
                <a:spcPct val="80000"/>
              </a:lnSpc>
            </a:pPr>
            <a:r>
              <a:rPr lang="ru-RU" sz="2400" u="sng" smtClean="0">
                <a:solidFill>
                  <a:schemeClr val="tx2"/>
                </a:solidFill>
                <a:effectLst/>
              </a:rPr>
              <a:t>Растительная клетка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smtClean="0">
                <a:effectLst/>
              </a:rPr>
              <a:t>Прочная клеточная стенка из целлюлозы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smtClean="0">
                <a:effectLst/>
              </a:rPr>
              <a:t>Наличие пластидов и вакуолей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smtClean="0">
                <a:effectLst/>
              </a:rPr>
              <a:t>Отсутствие клеточного центра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smtClean="0">
                <a:effectLst/>
              </a:rPr>
              <a:t>Минеральные соли находятся в виде кристаллов (включений)</a:t>
            </a:r>
          </a:p>
        </p:txBody>
      </p:sp>
      <p:sp>
        <p:nvSpPr>
          <p:cNvPr id="16387" name="Rectangle 5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5003800" y="3500438"/>
            <a:ext cx="3927475" cy="3540125"/>
          </a:xfrm>
          <a:noFill/>
        </p:spPr>
        <p:txBody>
          <a:bodyPr/>
          <a:lstStyle/>
          <a:p>
            <a:pPr marL="533400" indent="-533400">
              <a:lnSpc>
                <a:spcPct val="80000"/>
              </a:lnSpc>
            </a:pPr>
            <a:r>
              <a:rPr lang="ru-RU" sz="2400" u="sng" smtClean="0">
                <a:solidFill>
                  <a:schemeClr val="tx2"/>
                </a:solidFill>
                <a:effectLst/>
              </a:rPr>
              <a:t>Животная клетка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smtClean="0">
                <a:effectLst/>
              </a:rPr>
              <a:t>Клеточная стенка непрочная.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smtClean="0">
                <a:effectLst/>
              </a:rPr>
              <a:t>Отсутствие пластидов и вакуолей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smtClean="0">
                <a:effectLst/>
              </a:rPr>
              <a:t>Наличие клеточного центра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smtClean="0">
                <a:effectLst/>
              </a:rPr>
              <a:t>Минеральные соли растворены в цитоплазме</a:t>
            </a:r>
          </a:p>
        </p:txBody>
      </p:sp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611188" y="1428736"/>
            <a:ext cx="884078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ru-RU" sz="2800" u="sng" dirty="0">
                <a:solidFill>
                  <a:schemeClr val="tx2"/>
                </a:solidFill>
              </a:rPr>
              <a:t>Сходства:</a:t>
            </a:r>
            <a:r>
              <a:rPr lang="ru-RU" sz="2800" dirty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2400" dirty="0"/>
              <a:t>главные части клеток – оболочка, цитоплазма, ядро</a:t>
            </a:r>
          </a:p>
          <a:p>
            <a:pPr marL="342900" indent="-342900">
              <a:buFontTx/>
              <a:buAutoNum type="arabicPeriod"/>
            </a:pPr>
            <a:r>
              <a:rPr lang="ru-RU" sz="2400" dirty="0"/>
              <a:t>Сходный состав органоидов (ЭПС, Аппарат </a:t>
            </a:r>
            <a:r>
              <a:rPr lang="ru-RU" sz="2400" dirty="0" err="1"/>
              <a:t>Гольджи</a:t>
            </a:r>
            <a:r>
              <a:rPr lang="ru-RU" sz="2400" dirty="0"/>
              <a:t>, лизосомы, рибосомы, митохондрии)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6386" grpId="0" build="p"/>
      <p:bldP spid="16387" grpId="0" uiExpand="1" build="p"/>
      <p:bldP spid="163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500034" y="0"/>
            <a:ext cx="8385175" cy="1431925"/>
          </a:xfrm>
          <a:noFill/>
        </p:spPr>
        <p:txBody>
          <a:bodyPr/>
          <a:lstStyle/>
          <a:p>
            <a:r>
              <a:rPr lang="ru-RU" sz="4000" dirty="0" smtClean="0">
                <a:effectLst/>
              </a:rPr>
              <a:t>Сравнение растительной и грибной клеток</a:t>
            </a:r>
          </a:p>
        </p:txBody>
      </p:sp>
      <p:sp>
        <p:nvSpPr>
          <p:cNvPr id="17410" name="Rectangle 4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611188" y="3254375"/>
            <a:ext cx="4321175" cy="3603625"/>
          </a:xfrm>
          <a:noFill/>
        </p:spPr>
        <p:txBody>
          <a:bodyPr/>
          <a:lstStyle/>
          <a:p>
            <a:pPr marL="533400" indent="-533400">
              <a:lnSpc>
                <a:spcPct val="80000"/>
              </a:lnSpc>
            </a:pPr>
            <a:r>
              <a:rPr lang="ru-RU" sz="2000" u="sng" smtClean="0">
                <a:solidFill>
                  <a:schemeClr val="tx2"/>
                </a:solidFill>
                <a:effectLst/>
              </a:rPr>
              <a:t>Растительная клетка</a:t>
            </a:r>
            <a:endParaRPr lang="ru-RU" sz="2000" smtClean="0">
              <a:effectLst/>
            </a:endParaRP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smtClean="0">
                <a:effectLst/>
              </a:rPr>
              <a:t>Клеточная стенка из целлюлозы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smtClean="0">
                <a:effectLst/>
              </a:rPr>
              <a:t>Наличие пластидов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smtClean="0">
                <a:effectLst/>
              </a:rPr>
              <a:t>Наличие вакуолей, функция которых – накопление питательных и вредных веществ (</a:t>
            </a:r>
            <a:r>
              <a:rPr lang="ru-RU" sz="2000" b="1" smtClean="0">
                <a:effectLst/>
              </a:rPr>
              <a:t>крахмала)</a:t>
            </a:r>
            <a:r>
              <a:rPr lang="ru-RU" sz="2000" smtClean="0">
                <a:effectLst/>
              </a:rPr>
              <a:t>, регуляция, поступления воды в клетку.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smtClean="0">
                <a:effectLst/>
              </a:rPr>
              <a:t>Одно ядро в клетке. 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smtClean="0">
                <a:effectLst/>
              </a:rPr>
              <a:t>Мочевина не образуется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endParaRPr lang="ru-RU" sz="2000" smtClean="0">
              <a:effectLst/>
            </a:endParaRPr>
          </a:p>
        </p:txBody>
      </p:sp>
      <p:sp>
        <p:nvSpPr>
          <p:cNvPr id="17411" name="Rectangle 5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4787900" y="3213100"/>
            <a:ext cx="3960813" cy="3530600"/>
          </a:xfrm>
          <a:noFill/>
        </p:spPr>
        <p:txBody>
          <a:bodyPr/>
          <a:lstStyle/>
          <a:p>
            <a:pPr marL="381000" indent="-381000">
              <a:lnSpc>
                <a:spcPct val="80000"/>
              </a:lnSpc>
            </a:pPr>
            <a:r>
              <a:rPr lang="ru-RU" sz="2000" u="sng" smtClean="0">
                <a:solidFill>
                  <a:schemeClr val="tx2"/>
                </a:solidFill>
                <a:effectLst/>
              </a:rPr>
              <a:t>Грибная клетка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smtClean="0">
                <a:effectLst/>
              </a:rPr>
              <a:t>Клеточная стенка из хитина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smtClean="0">
                <a:effectLst/>
              </a:rPr>
              <a:t>Отсутствие пластидов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smtClean="0">
                <a:effectLst/>
              </a:rPr>
              <a:t>Запасные продукты откладываются в виде </a:t>
            </a:r>
            <a:r>
              <a:rPr lang="ru-RU" sz="2000" b="1" smtClean="0">
                <a:effectLst/>
              </a:rPr>
              <a:t>гликогена</a:t>
            </a:r>
            <a:r>
              <a:rPr lang="ru-RU" sz="2000" smtClean="0">
                <a:effectLst/>
              </a:rPr>
              <a:t> или жира, крахмал никогда не образуется.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smtClean="0">
                <a:effectLst/>
              </a:rPr>
              <a:t>Ядра очень мелкие, одно – два,  а иногда больше.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smtClean="0">
                <a:effectLst/>
              </a:rPr>
              <a:t>При обмене веществ образуется мочевина</a:t>
            </a:r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539750" y="1700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714348" y="1357298"/>
            <a:ext cx="795496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ru-RU" sz="2800" u="sng" dirty="0">
                <a:solidFill>
                  <a:schemeClr val="tx2"/>
                </a:solidFill>
              </a:rPr>
              <a:t>Сходства: </a:t>
            </a:r>
          </a:p>
          <a:p>
            <a:pPr marL="342900" indent="-342900">
              <a:buFontTx/>
              <a:buAutoNum type="arabicPeriod"/>
            </a:pPr>
            <a:r>
              <a:rPr lang="ru-RU" sz="2400" dirty="0"/>
              <a:t>главные части клеток – оболочка, цитоплазма, ядро</a:t>
            </a:r>
          </a:p>
          <a:p>
            <a:pPr marL="342900" indent="-342900">
              <a:buFontTx/>
              <a:buAutoNum type="arabicPeriod"/>
            </a:pPr>
            <a:r>
              <a:rPr lang="ru-RU" sz="2400" dirty="0"/>
              <a:t>Хорошо выражена клеточная стенка</a:t>
            </a:r>
          </a:p>
          <a:p>
            <a:pPr marL="342900" indent="-342900">
              <a:buFontTx/>
              <a:buAutoNum type="arabicPeriod"/>
            </a:pPr>
            <a:r>
              <a:rPr lang="ru-RU" sz="2400" dirty="0"/>
              <a:t>Наличие рибосом</a:t>
            </a:r>
          </a:p>
          <a:p>
            <a:pPr marL="342900" indent="-342900"/>
            <a:r>
              <a:rPr lang="ru-RU" sz="2800" dirty="0"/>
              <a:t> </a:t>
            </a:r>
            <a:r>
              <a:rPr lang="ru-RU" u="sng" dirty="0">
                <a:solidFill>
                  <a:schemeClr val="tx2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17410" grpId="0" uiExpand="1" build="p"/>
      <p:bldP spid="17411" grpId="0" uiExpand="1" build="p"/>
      <p:bldP spid="17413" grpId="0"/>
    </p:bld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167</TotalTime>
  <Words>538</Words>
  <Application>Microsoft Office PowerPoint</Application>
  <PresentationFormat>Экран (4:3)</PresentationFormat>
  <Paragraphs>69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Трава</vt:lpstr>
      <vt:lpstr>Особенности строения растительной клетки</vt:lpstr>
      <vt:lpstr> Строение клетки</vt:lpstr>
      <vt:lpstr>Оболочка</vt:lpstr>
      <vt:lpstr>Цитоплазма</vt:lpstr>
      <vt:lpstr>Ядро</vt:lpstr>
      <vt:lpstr>Пластиды</vt:lpstr>
      <vt:lpstr>Вакуоль</vt:lpstr>
      <vt:lpstr>Сравнение растительной и животной клеток</vt:lpstr>
      <vt:lpstr>Сравнение растительной и грибной клеток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Дмитрий Каленюк</cp:lastModifiedBy>
  <cp:revision>15</cp:revision>
  <dcterms:created xsi:type="dcterms:W3CDTF">2010-11-08T13:48:37Z</dcterms:created>
  <dcterms:modified xsi:type="dcterms:W3CDTF">2012-03-15T17:11:04Z</dcterms:modified>
</cp:coreProperties>
</file>