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4" autoAdjust="0"/>
  </p:normalViewPr>
  <p:slideViewPr>
    <p:cSldViewPr>
      <p:cViewPr varScale="1">
        <p:scale>
          <a:sx n="63" d="100"/>
          <a:sy n="63" d="100"/>
        </p:scale>
        <p:origin x="-4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67699-1E2F-4B33-9A43-6F76B435773B}" type="datetimeFigureOut">
              <a:rPr lang="ru-RU" smtClean="0"/>
              <a:pPr/>
              <a:t>15.03.2012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0C59D-5A87-4873-843A-633FCE50E7B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mushroom-lake-1600-1200-9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38576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92D050"/>
                </a:solidFill>
              </a:rPr>
              <a:t>Особенности строения грибной клетки</a:t>
            </a:r>
            <a:endParaRPr lang="ru-RU" sz="4000" b="1" i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ee7b1b8ffa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52" y="1500174"/>
            <a:ext cx="8943948" cy="1143000"/>
          </a:xfrm>
        </p:spPr>
        <p:txBody>
          <a:bodyPr>
            <a:noAutofit/>
          </a:bodyPr>
          <a:lstStyle/>
          <a:p>
            <a:r>
              <a:rPr lang="ru-RU" sz="6600" b="1" i="1" dirty="0" smtClean="0"/>
              <a:t>Спасибо за внимание! </a:t>
            </a:r>
            <a:endParaRPr lang="ru-RU" sz="6600" b="1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3614734" cy="4083056"/>
          </a:xfrm>
        </p:spPr>
        <p:txBody>
          <a:bodyPr>
            <a:normAutofit/>
          </a:bodyPr>
          <a:lstStyle/>
          <a:p>
            <a:r>
              <a:rPr lang="ru-RU" sz="2000" b="1" i="1" dirty="0"/>
              <a:t>Грибы</a:t>
            </a:r>
            <a:r>
              <a:rPr lang="ru-RU" sz="2000" dirty="0"/>
              <a:t> — это гетеротрофные организмы, лишенные возможности синтезировать органические вещества. Они усваивают их из разнообразных остатков растительного или животного происхождения или живых тканей других организмов. Это обусловливает образ жизни и особенности строения грибов. 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Содержимое 3" descr="10649430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214290"/>
            <a:ext cx="4500594" cy="642942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i="1" dirty="0"/>
              <a:t>Строение грибной клетки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3428992" cy="5643578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Клетка гриба одета твердой оболочкой, основу которой составляет клеточная стенка. Она содержит сахара, белки, жиры, нуклеиновые кислоты, а также </a:t>
            </a:r>
            <a:r>
              <a:rPr lang="ru-RU" sz="1600" dirty="0" smtClean="0">
                <a:solidFill>
                  <a:srgbClr val="002060"/>
                </a:solidFill>
              </a:rPr>
              <a:t>хитин.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В наружных частях клеточной оболочки часто можно обнаружить темные пигменты - меланины. К внутренней стороне клеточной стенки примыкает цитоплазматическая мембрана - плазмалемма. </a:t>
            </a: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Важнейшей структурой клетки является эндоплазматический </a:t>
            </a:r>
            <a:r>
              <a:rPr lang="ru-RU" sz="1600" dirty="0" err="1">
                <a:solidFill>
                  <a:srgbClr val="002060"/>
                </a:solidFill>
              </a:rPr>
              <a:t>ретикулум</a:t>
            </a:r>
            <a:r>
              <a:rPr lang="ru-RU" sz="1600" dirty="0">
                <a:solidFill>
                  <a:srgbClr val="002060"/>
                </a:solidFill>
              </a:rPr>
              <a:t> – это система канальцев и пузырьков. </a:t>
            </a: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В клетках грибов также обнаружены митохондрии. В них протекают процессы химического преобразования </a:t>
            </a:r>
            <a:r>
              <a:rPr lang="ru-RU" sz="1600" dirty="0" smtClean="0">
                <a:solidFill>
                  <a:srgbClr val="002060"/>
                </a:solidFill>
              </a:rPr>
              <a:t>веществ.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>
                <a:solidFill>
                  <a:srgbClr val="002060"/>
                </a:solidFill>
              </a:rPr>
              <a:t>Важный жизненный центр клетки - ядро.</a:t>
            </a:r>
          </a:p>
        </p:txBody>
      </p:sp>
      <p:pic>
        <p:nvPicPr>
          <p:cNvPr id="4" name="Содержимое 3" descr="3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86116" y="500042"/>
            <a:ext cx="5715040" cy="5468759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285992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dirty="0"/>
              <a:t>Отличие грибной клетки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ile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2143116"/>
            <a:ext cx="7286676" cy="45720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58204" cy="2511420"/>
          </a:xfrm>
        </p:spPr>
        <p:txBody>
          <a:bodyPr>
            <a:normAutofit/>
          </a:bodyPr>
          <a:lstStyle/>
          <a:p>
            <a:r>
              <a:rPr lang="ru-RU" sz="1600" dirty="0"/>
              <a:t>Грибная клетка отличается от клеток других растений не только по форме, но и по содержанию. Необычен у этой клетки химический состав. Оболочку ее составляет грибная клетчатка, в состав которой входит </a:t>
            </a:r>
            <a:r>
              <a:rPr lang="ru-RU" sz="1600" dirty="0" err="1"/>
              <a:t>фунгин</a:t>
            </a:r>
            <a:r>
              <a:rPr lang="ru-RU" sz="1600" dirty="0"/>
              <a:t>. </a:t>
            </a:r>
            <a:r>
              <a:rPr lang="ru-RU" sz="1600" dirty="0" err="1"/>
              <a:t>Фунгин</a:t>
            </a:r>
            <a:r>
              <a:rPr lang="ru-RU" sz="1600" dirty="0"/>
              <a:t> придает грибной клетке большую прочность. </a:t>
            </a:r>
            <a:r>
              <a:rPr lang="ru-RU" sz="1600" dirty="0" smtClean="0"/>
              <a:t>Также </a:t>
            </a:r>
            <a:r>
              <a:rPr lang="ru-RU" sz="1600" dirty="0"/>
              <a:t>грибная клетка имеет наличие крахмала — гликогена. </a:t>
            </a:r>
            <a:br>
              <a:rPr lang="ru-RU" sz="1600" dirty="0"/>
            </a:br>
            <a:r>
              <a:rPr lang="ru-RU" sz="1600" dirty="0"/>
              <a:t>Клетки растений всегда содержат пластиды , в то время как у грибов пластид нет. Резервным веществом у большинства растений служит полисахарид крахмал , а у основной массы грибов - гликоген.</a:t>
            </a:r>
            <a:br>
              <a:rPr lang="ru-RU" sz="1600" dirty="0"/>
            </a:br>
            <a:endParaRPr lang="ru-RU" sz="16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rmAutofit/>
          </a:bodyPr>
          <a:lstStyle/>
          <a:p>
            <a:r>
              <a:rPr lang="ru-RU" sz="4800" b="1" dirty="0"/>
              <a:t>Сходства грибной клетки с растениями, животными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3714744" cy="2786082"/>
          </a:xfrm>
        </p:spPr>
        <p:txBody>
          <a:bodyPr>
            <a:normAutofit fontScale="90000"/>
          </a:bodyPr>
          <a:lstStyle/>
          <a:p>
            <a:pPr marL="342900" indent="-342900" algn="l">
              <a:buSzPct val="109000"/>
            </a:pPr>
            <a:r>
              <a:rPr lang="ru-RU" sz="2200" dirty="0" smtClean="0"/>
              <a:t>      </a:t>
            </a:r>
            <a:r>
              <a:rPr lang="ru-RU" sz="2200" b="1" dirty="0" smtClean="0"/>
              <a:t>наличие </a:t>
            </a:r>
            <a:r>
              <a:rPr lang="ru-RU" sz="2200" b="1" dirty="0"/>
              <a:t>хорошо выраженной клеточной </a:t>
            </a:r>
            <a:r>
              <a:rPr lang="ru-RU" sz="2200" b="1" dirty="0" smtClean="0"/>
              <a:t>стенки;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неподвижность </a:t>
            </a:r>
            <a:r>
              <a:rPr lang="ru-RU" sz="2200" b="1" dirty="0"/>
              <a:t>в вегетативном состоянии</a:t>
            </a:r>
            <a:r>
              <a:rPr lang="ru-RU" sz="2200" b="1" dirty="0" smtClean="0"/>
              <a:t>; </a:t>
            </a:r>
            <a:br>
              <a:rPr lang="ru-RU" sz="2200" b="1" dirty="0" smtClean="0"/>
            </a:br>
            <a:r>
              <a:rPr lang="ru-RU" sz="2200" b="1" dirty="0" smtClean="0"/>
              <a:t>размножение </a:t>
            </a:r>
            <a:r>
              <a:rPr lang="ru-RU" sz="2200" b="1" dirty="0"/>
              <a:t>спорами</a:t>
            </a:r>
            <a:r>
              <a:rPr lang="ru-RU" sz="2200" b="1" dirty="0" smtClean="0"/>
              <a:t>;</a:t>
            </a:r>
            <a:br>
              <a:rPr lang="ru-RU" sz="2200" b="1" dirty="0" smtClean="0"/>
            </a:br>
            <a:r>
              <a:rPr lang="ru-RU" sz="2200" b="1" dirty="0" smtClean="0"/>
              <a:t>способность </a:t>
            </a:r>
            <a:r>
              <a:rPr lang="ru-RU" sz="2200" b="1" dirty="0"/>
              <a:t>к синтезу витаминов;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поглощение </a:t>
            </a:r>
            <a:r>
              <a:rPr lang="ru-RU" sz="2200" b="1" dirty="0"/>
              <a:t>пищи путем всасывания (адсорбции).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4" name="Содержимое 3" descr="639585-4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642918"/>
            <a:ext cx="4643470" cy="5572164"/>
          </a:xfrm>
        </p:spPr>
      </p:pic>
      <p:sp>
        <p:nvSpPr>
          <p:cNvPr id="6" name="Овал 5"/>
          <p:cNvSpPr/>
          <p:nvPr/>
        </p:nvSpPr>
        <p:spPr>
          <a:xfrm>
            <a:off x="214282" y="250030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4282" y="192880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282" y="342900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14282" y="285749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14282" y="100010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85720" y="0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/>
              <a:t>С </a:t>
            </a:r>
            <a:r>
              <a:rPr lang="ru-RU" sz="2400" b="1" u="sng" dirty="0"/>
              <a:t>растениями их </a:t>
            </a:r>
            <a:r>
              <a:rPr lang="ru-RU" sz="2400" b="1" u="sng" dirty="0" smtClean="0"/>
              <a:t>сближает:</a:t>
            </a:r>
          </a:p>
          <a:p>
            <a:endParaRPr lang="ru-RU" sz="2400" b="1" u="sng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3829048" cy="5297502"/>
          </a:xfrm>
        </p:spPr>
        <p:txBody>
          <a:bodyPr>
            <a:normAutofit/>
          </a:bodyPr>
          <a:lstStyle/>
          <a:p>
            <a:pPr algn="l"/>
            <a:r>
              <a:rPr lang="ru-RU" sz="2400" b="1" u="sng" dirty="0"/>
              <a:t>Общим с животными является</a:t>
            </a:r>
            <a:r>
              <a:rPr lang="ru-RU" sz="2400" b="1" u="sng" dirty="0" smtClean="0"/>
              <a:t>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</a:t>
            </a:r>
            <a:r>
              <a:rPr lang="ru-RU" sz="2000" b="1" dirty="0" err="1" smtClean="0"/>
              <a:t>гетеротрофность</a:t>
            </a:r>
            <a:r>
              <a:rPr lang="ru-RU" sz="2000" b="1" dirty="0"/>
              <a:t>;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наличие </a:t>
            </a:r>
            <a:r>
              <a:rPr lang="ru-RU" sz="2000" b="1" dirty="0"/>
              <a:t>в составе клеточной стенки хитина, характерного для наружного скелета членистоногих</a:t>
            </a:r>
            <a:r>
              <a:rPr lang="ru-RU" sz="2000" b="1" dirty="0" smtClean="0"/>
              <a:t>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smtClean="0"/>
              <a:t> </a:t>
            </a:r>
            <a:r>
              <a:rPr lang="ru-RU" sz="2000" b="1" dirty="0"/>
              <a:t>отсутствие в клетках хлоропластов и фотосинтезирующих пигментов;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накопление </a:t>
            </a:r>
            <a:r>
              <a:rPr lang="ru-RU" sz="2000" b="1" dirty="0"/>
              <a:t>гликогена как запасного вещества</a:t>
            </a:r>
            <a:r>
              <a:rPr lang="ru-RU" sz="2000" b="1" dirty="0" smtClean="0"/>
              <a:t>;</a:t>
            </a:r>
            <a:br>
              <a:rPr lang="ru-RU" sz="2000" b="1" dirty="0" smtClean="0"/>
            </a:br>
            <a:r>
              <a:rPr lang="ru-RU" sz="2000" b="1" dirty="0" smtClean="0"/>
              <a:t>образование </a:t>
            </a:r>
            <a:r>
              <a:rPr lang="ru-RU" sz="2000" b="1" dirty="0"/>
              <a:t>и выделение продукта </a:t>
            </a:r>
            <a:r>
              <a:rPr lang="ru-RU" sz="2000" b="1" dirty="0" smtClean="0"/>
              <a:t>метаболизма. 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600200"/>
            <a:ext cx="3114668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57158" y="157161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7158" y="185736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57158" y="307181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158" y="464344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7158" y="400050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154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Грибы — это гетеротрофные организмы, лишенные возможности синтезировать органические вещества. Они усваивают их из разнообразных остатков растительного или животного происхождения или живых тканей других организмов. Это обусловливает образ жизни и особенности строения грибов.  </vt:lpstr>
      <vt:lpstr>Строение грибной клетки </vt:lpstr>
      <vt:lpstr>Клетка гриба одета твердой оболочкой, основу которой составляет клеточная стенка. Она содержит сахара, белки, жиры, нуклеиновые кислоты, а также хитин. В наружных частях клеточной оболочки часто можно обнаружить темные пигменты - меланины. К внутренней стороне клеточной стенки примыкает цитоплазматическая мембрана - плазмалемма.  Важнейшей структурой клетки является эндоплазматический ретикулум – это система канальцев и пузырьков.  В клетках грибов также обнаружены митохондрии. В них протекают процессы химического преобразования веществ. Важный жизненный центр клетки - ядро.</vt:lpstr>
      <vt:lpstr>Отличие грибной клетки </vt:lpstr>
      <vt:lpstr>Грибная клетка отличается от клеток других растений не только по форме, но и по содержанию. Необычен у этой клетки химический состав. Оболочку ее составляет грибная клетчатка, в состав которой входит фунгин. Фунгин придает грибной клетке большую прочность. Также грибная клетка имеет наличие крахмала — гликогена.  Клетки растений всегда содержат пластиды , в то время как у грибов пластид нет. Резервным веществом у большинства растений служит полисахарид крахмал , а у основной массы грибов - гликоген. </vt:lpstr>
      <vt:lpstr>Сходства грибной клетки с растениями, животными </vt:lpstr>
      <vt:lpstr>      наличие хорошо выраженной клеточной стенки; неподвижность в вегетативном состоянии;  размножение спорами; способность к синтезу витаминов;  поглощение пищи путем всасывания (адсорбции). </vt:lpstr>
      <vt:lpstr>Общим с животными является:   гетеротрофность;  наличие в составе клеточной стенки хитина, характерного для наружного скелета членистоногих;  отсутствие в клетках хлоропластов и фотосинтезирующих пигментов;  накопление гликогена как запасного вещества; образование и выделение продукта метаболизма.  </vt:lpstr>
      <vt:lpstr>Спасибо за внимание! 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Дмитрий Каленюк</cp:lastModifiedBy>
  <cp:revision>18</cp:revision>
  <dcterms:created xsi:type="dcterms:W3CDTF">2011-11-16T16:32:29Z</dcterms:created>
  <dcterms:modified xsi:type="dcterms:W3CDTF">2012-03-15T17:09:00Z</dcterms:modified>
</cp:coreProperties>
</file>