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3F294-23AE-4783-8B69-197CBE01236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7F6BC-40D8-4882-9958-05D4D9C977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7F6BC-40D8-4882-9958-05D4D9C977D4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6648A1-C9EA-46BE-91F2-0989760DD85D}" type="datetimeFigureOut">
              <a:rPr lang="ru-RU" smtClean="0"/>
              <a:t>02.06.2011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D2EDC4-BDE7-4091-B33B-5A717B94F1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143380"/>
            <a:ext cx="8643966" cy="1793167"/>
          </a:xfrm>
        </p:spPr>
        <p:txBody>
          <a:bodyPr>
            <a:noAutofit/>
          </a:bodyPr>
          <a:lstStyle/>
          <a:p>
            <a:r>
              <a:rPr lang="ru-RU" b="1" dirty="0"/>
              <a:t>История развития микробиологии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14644" cy="408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2792" y="0"/>
            <a:ext cx="2611208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928670"/>
            <a:ext cx="3652976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58" y="428604"/>
            <a:ext cx="8358246" cy="285752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Микробиология </a:t>
            </a:r>
            <a:r>
              <a:rPr lang="ru-RU" sz="2800" b="1" dirty="0" smtClean="0"/>
              <a:t>- наука, изучающая организмы, неразличимые (невидимые) невооруженным какой- либо оптикой глазом, которые за свои микроскопические размеры называют микроорганизмы (микробы</a:t>
            </a:r>
            <a:r>
              <a:rPr lang="ru-RU" sz="2800" b="1" dirty="0" smtClean="0"/>
              <a:t>).</a:t>
            </a:r>
            <a:endParaRPr lang="ru-RU" sz="2800" dirty="0"/>
          </a:p>
        </p:txBody>
      </p:sp>
      <p:pic>
        <p:nvPicPr>
          <p:cNvPr id="4" name="Рисунок 3" descr="33338977_5baf016a3f коп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643182"/>
            <a:ext cx="4692689" cy="4214818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714356"/>
            <a:ext cx="8572560" cy="3929090"/>
          </a:xfrm>
        </p:spPr>
        <p:txBody>
          <a:bodyPr/>
          <a:lstStyle/>
          <a:p>
            <a:r>
              <a:rPr lang="ru-RU" sz="2800" b="1" dirty="0" smtClean="0"/>
              <a:t>Предметом изучения микробиологии является их морфология, физиология, генетика, систематика, экология и взаимоотношения с другими формами жизни.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500438"/>
            <a:ext cx="4762500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48" y="142852"/>
            <a:ext cx="8951677" cy="714380"/>
          </a:xfrm>
        </p:spPr>
        <p:txBody>
          <a:bodyPr/>
          <a:lstStyle/>
          <a:p>
            <a:pPr algn="l">
              <a:buNone/>
            </a:pPr>
            <a:r>
              <a:rPr lang="ru-RU" sz="3200" i="1" dirty="0" smtClean="0"/>
              <a:t>Основные этапы </a:t>
            </a:r>
            <a:r>
              <a:rPr lang="ru-RU" sz="3200" i="1" dirty="0" smtClean="0"/>
              <a:t>развития микробиологии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857232"/>
            <a:ext cx="8786874" cy="60007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Эмпирических знаний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( до изобретения микроскопов и их применения для изучения микромира).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Морфологический период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занял около двухсот лет</a:t>
            </a:r>
            <a:r>
              <a:rPr lang="ru-RU" sz="2400" b="1" dirty="0" smtClean="0">
                <a:solidFill>
                  <a:schemeClr val="tx1"/>
                </a:solidFill>
              </a:rPr>
              <a:t>. </a:t>
            </a:r>
            <a:r>
              <a:rPr lang="ru-RU" b="1" dirty="0" err="1" smtClean="0">
                <a:solidFill>
                  <a:schemeClr val="tx1"/>
                </a:solidFill>
              </a:rPr>
              <a:t>Антони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ван</a:t>
            </a:r>
            <a:r>
              <a:rPr lang="ru-RU" b="1" dirty="0" smtClean="0">
                <a:solidFill>
                  <a:schemeClr val="tx1"/>
                </a:solidFill>
              </a:rPr>
              <a:t> Левенгук в 1675г. впервые описал простейших, в 1683г.- основные формы бактерий.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Физиологический период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(с 1875г.)- эпоха Л.Пастера и Р.Коха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Иммунологический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</a:t>
            </a:r>
            <a:r>
              <a:rPr lang="ru-RU" sz="2800" b="1" dirty="0" smtClean="0">
                <a:solidFill>
                  <a:schemeClr val="tx1"/>
                </a:solidFill>
              </a:rPr>
              <a:t>(</a:t>
            </a:r>
            <a:r>
              <a:rPr lang="ru-RU" sz="2400" b="1" dirty="0" smtClean="0">
                <a:solidFill>
                  <a:schemeClr val="tx1"/>
                </a:solidFill>
              </a:rPr>
              <a:t>И.И. Мечников - “поэт микробиологии</a:t>
            </a:r>
            <a:r>
              <a:rPr lang="ru-RU" sz="2400" b="1" dirty="0" smtClean="0">
                <a:solidFill>
                  <a:schemeClr val="tx1"/>
                </a:solidFill>
              </a:rPr>
              <a:t>”)</a:t>
            </a:r>
            <a:r>
              <a:rPr lang="ru-RU" sz="2800" b="1" i="1" dirty="0" smtClean="0">
                <a:solidFill>
                  <a:schemeClr val="tx1"/>
                </a:solidFill>
              </a:rPr>
              <a:t>.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антибиотиков</a:t>
            </a:r>
            <a:r>
              <a:rPr lang="ru-RU" sz="2800" b="1" dirty="0" smtClean="0">
                <a:solidFill>
                  <a:schemeClr val="tx1"/>
                </a:solidFill>
              </a:rPr>
              <a:t>. </a:t>
            </a:r>
            <a:r>
              <a:rPr lang="ru-RU" b="1" dirty="0" smtClean="0">
                <a:solidFill>
                  <a:schemeClr val="tx1"/>
                </a:solidFill>
              </a:rPr>
              <a:t>В 1929г. А.Флеминг открыл пенициллин и началась эра </a:t>
            </a:r>
            <a:r>
              <a:rPr lang="ru-RU" b="1" dirty="0" err="1" smtClean="0">
                <a:solidFill>
                  <a:schemeClr val="tx1"/>
                </a:solidFill>
              </a:rPr>
              <a:t>антибиотикотерапии</a:t>
            </a:r>
            <a:r>
              <a:rPr lang="ru-RU" b="1" dirty="0" smtClean="0">
                <a:solidFill>
                  <a:schemeClr val="tx1"/>
                </a:solidFill>
              </a:rPr>
              <a:t>, приведшая к революционному прогрессу медицины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Современный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молекулярно-генетический этап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развития </a:t>
            </a:r>
            <a:r>
              <a:rPr lang="ru-RU" b="1" dirty="0" smtClean="0">
                <a:solidFill>
                  <a:schemeClr val="tx1"/>
                </a:solidFill>
              </a:rPr>
              <a:t>микробиологии. Он начался </a:t>
            </a:r>
            <a:r>
              <a:rPr lang="ru-RU" b="1" dirty="0" smtClean="0">
                <a:solidFill>
                  <a:schemeClr val="tx1"/>
                </a:solidFill>
              </a:rPr>
              <a:t>во второй половине 20 века в связи с достижениями генетики и молекулярной биологии, созданием электронного микроскопа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Задачи медицинской микробиологии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1000108"/>
            <a:ext cx="8715436" cy="58578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1. Установление этиологической (причинной) роли микроорганизмов в норме и патологии.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2. Разработка методов диагностики, специфической профилактики и лечения инфекционных заболеваний, индикации (выявления) и идентификации (определения) возбудителей.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3. Бактериологический и вирусологический контроль окружающей среды, продуктов питания, соблюдения режима стерилизации и надзор за источниками инфекции в лечебных и детских учреждениях.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4. Контроль за чувствительностью микроорганизмов к антибиотикам и другим лечебным препаратам, состоянием </a:t>
            </a:r>
            <a:r>
              <a:rPr lang="ru-RU" b="1" dirty="0" err="1" smtClean="0">
                <a:solidFill>
                  <a:schemeClr val="tx1"/>
                </a:solidFill>
              </a:rPr>
              <a:t>микробиоценозов</a:t>
            </a:r>
            <a:r>
              <a:rPr lang="ru-RU" b="1" dirty="0" smtClean="0">
                <a:solidFill>
                  <a:schemeClr val="tx1"/>
                </a:solidFill>
              </a:rPr>
              <a:t> (</a:t>
            </a:r>
            <a:r>
              <a:rPr lang="ru-RU" b="1" i="1" dirty="0" smtClean="0">
                <a:solidFill>
                  <a:schemeClr val="tx1"/>
                </a:solidFill>
              </a:rPr>
              <a:t>микрофлорой) </a:t>
            </a:r>
            <a:r>
              <a:rPr lang="ru-RU" b="1" dirty="0" err="1" smtClean="0">
                <a:solidFill>
                  <a:schemeClr val="tx1"/>
                </a:solidFill>
              </a:rPr>
              <a:t>повехностей</a:t>
            </a:r>
            <a:r>
              <a:rPr lang="ru-RU" b="1" dirty="0" smtClean="0">
                <a:solidFill>
                  <a:schemeClr val="tx1"/>
                </a:solidFill>
              </a:rPr>
              <a:t> и полостей тела человека.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95" y="136187"/>
            <a:ext cx="8858312" cy="857272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Методы микробиологической диагностики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282" y="928670"/>
            <a:ext cx="8715436" cy="5617860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b="1" i="1" dirty="0" smtClean="0">
                <a:solidFill>
                  <a:schemeClr val="tx1"/>
                </a:solidFill>
              </a:rPr>
              <a:t>Микроскопический</a:t>
            </a:r>
            <a:r>
              <a:rPr lang="ru-RU" b="1" dirty="0" smtClean="0"/>
              <a:t>- </a:t>
            </a:r>
            <a:r>
              <a:rPr lang="ru-RU" b="1" dirty="0" smtClean="0"/>
              <a:t>с использованием приборов для микроскопии. Определяют форму, размеры, взаиморасположение микроорганизмов, их структуру, способность окрашиваться определенными красителями</a:t>
            </a:r>
            <a:r>
              <a:rPr lang="ru-RU" b="1" dirty="0" smtClean="0"/>
              <a:t>.</a:t>
            </a:r>
          </a:p>
          <a:p>
            <a:pPr marL="457200" indent="-457200">
              <a:buFont typeface="Georgia" pitchFamily="18" charset="0"/>
              <a:buAutoNum type="arabicPeriod"/>
            </a:pPr>
            <a:r>
              <a:rPr lang="ru-RU" b="1" i="1" dirty="0" smtClean="0">
                <a:solidFill>
                  <a:schemeClr val="tx1"/>
                </a:solidFill>
              </a:rPr>
              <a:t>Микробиологический</a:t>
            </a:r>
            <a:r>
              <a:rPr lang="ru-RU" b="1" dirty="0" smtClean="0"/>
              <a:t> (бактериологический и вирусологический) - выделение чистой культуры и ее идентификация</a:t>
            </a:r>
            <a:r>
              <a:rPr lang="ru-RU" b="1" dirty="0" smtClean="0"/>
              <a:t>.</a:t>
            </a:r>
          </a:p>
          <a:p>
            <a:pPr marL="457200" indent="-457200">
              <a:buFont typeface="Georgia" pitchFamily="18" charset="0"/>
              <a:buAutoNum type="arabicPeriod"/>
            </a:pPr>
            <a:r>
              <a:rPr lang="ru-RU" b="1" i="1" dirty="0" smtClean="0">
                <a:solidFill>
                  <a:schemeClr val="tx1"/>
                </a:solidFill>
              </a:rPr>
              <a:t>Биологический</a:t>
            </a:r>
            <a:r>
              <a:rPr lang="ru-RU" b="1" dirty="0" smtClean="0"/>
              <a:t> - заражение лабораторных животных с воспроизведением инфекционного процесса на чувствительных моделях (</a:t>
            </a:r>
            <a:r>
              <a:rPr lang="ru-RU" b="1" dirty="0" err="1" smtClean="0"/>
              <a:t>биопроба</a:t>
            </a:r>
            <a:r>
              <a:rPr lang="ru-RU" b="1" dirty="0" smtClean="0"/>
              <a:t>).</a:t>
            </a:r>
          </a:p>
          <a:p>
            <a:pPr marL="457200" indent="-457200">
              <a:buFont typeface="Georgia" pitchFamily="18" charset="0"/>
              <a:buAutoNum type="arabicPeriod"/>
            </a:pPr>
            <a:r>
              <a:rPr lang="ru-RU" b="1" i="1" dirty="0" smtClean="0">
                <a:solidFill>
                  <a:schemeClr val="tx1"/>
                </a:solidFill>
              </a:rPr>
              <a:t>Иммунологический</a:t>
            </a:r>
            <a:r>
              <a:rPr lang="ru-RU" b="1" dirty="0" smtClean="0"/>
              <a:t> (варианты - серологический, </a:t>
            </a:r>
            <a:r>
              <a:rPr lang="ru-RU" b="1" dirty="0" err="1" smtClean="0"/>
              <a:t>аллергологический</a:t>
            </a:r>
            <a:r>
              <a:rPr lang="ru-RU" b="1" dirty="0" smtClean="0"/>
              <a:t>) - используется для выявления антигенов возбудителя или антител к ним</a:t>
            </a:r>
            <a:r>
              <a:rPr lang="ru-RU" b="1" dirty="0" smtClean="0"/>
              <a:t>.</a:t>
            </a:r>
          </a:p>
          <a:p>
            <a:pPr marL="457200" indent="-457200">
              <a:buFont typeface="Georgia" pitchFamily="18" charset="0"/>
              <a:buAutoNum type="arabicPeriod"/>
            </a:pPr>
            <a:r>
              <a:rPr lang="ru-RU" b="1" i="1" dirty="0" smtClean="0">
                <a:solidFill>
                  <a:schemeClr val="tx1"/>
                </a:solidFill>
              </a:rPr>
              <a:t>Молекулярно-генетический</a:t>
            </a:r>
            <a:r>
              <a:rPr lang="ru-RU" b="1" dirty="0" smtClean="0"/>
              <a:t> - ДНК- и РНК- зонды, </a:t>
            </a:r>
            <a:r>
              <a:rPr lang="ru-RU" b="1" dirty="0" err="1" smtClean="0"/>
              <a:t>полимеразная</a:t>
            </a:r>
            <a:r>
              <a:rPr lang="ru-RU" b="1" dirty="0" smtClean="0"/>
              <a:t> цепная реакция (ПЦР) и многие другие.</a:t>
            </a:r>
          </a:p>
          <a:p>
            <a:pPr marL="457200" indent="-457200">
              <a:buFont typeface="Georgia" pitchFamily="18" charset="0"/>
              <a:buAutoNum type="arabicPeriod"/>
            </a:pPr>
            <a:endParaRPr lang="ru-RU" b="1" dirty="0" smtClean="0"/>
          </a:p>
          <a:p>
            <a:pPr marL="457200" indent="-457200">
              <a:buFont typeface="Georgia" pitchFamily="18" charset="0"/>
              <a:buAutoNum type="arabicPeriod"/>
            </a:pPr>
            <a:endParaRPr lang="ru-RU" b="1" dirty="0" smtClean="0"/>
          </a:p>
          <a:p>
            <a:pPr marL="457200" indent="-457200">
              <a:buAutoNum type="arabicPeriod"/>
            </a:pP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857256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Перспективы развития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214282" y="1142984"/>
            <a:ext cx="8786874" cy="5572164"/>
          </a:xfrm>
        </p:spPr>
        <p:txBody>
          <a:bodyPr>
            <a:normAutofit/>
          </a:bodyPr>
          <a:lstStyle/>
          <a:p>
            <a:r>
              <a:rPr lang="ru-RU" dirty="0" smtClean="0"/>
              <a:t>Создаются новые </a:t>
            </a:r>
            <a:r>
              <a:rPr lang="ru-RU" dirty="0" smtClean="0"/>
              <a:t>генно-инженерные </a:t>
            </a:r>
            <a:r>
              <a:rPr lang="ru-RU" dirty="0" smtClean="0"/>
              <a:t>вакцины, появляются новые данные об открытии инфекционных агентов - возбудителей “соматических” заболеваний (язвенная болезнь желудка, гастриты, гепатиты, инфаркт миокарда, склероз, отдельные формы бронхиальной астмы, шизофрения и др</a:t>
            </a:r>
            <a:r>
              <a:rPr lang="ru-RU" dirty="0" smtClean="0"/>
              <a:t>.).</a:t>
            </a:r>
          </a:p>
          <a:p>
            <a:r>
              <a:rPr lang="ru-RU" dirty="0" smtClean="0"/>
              <a:t>Появилось понятие о новых и возвращающийся инфекциях (</a:t>
            </a:r>
            <a:r>
              <a:rPr lang="en-US" dirty="0" smtClean="0"/>
              <a:t>emerging and reemerging infections</a:t>
            </a:r>
            <a:r>
              <a:rPr lang="ru-RU" dirty="0" smtClean="0"/>
              <a:t>). Примеры реставрации старых </a:t>
            </a:r>
            <a:r>
              <a:rPr lang="ru-RU" dirty="0" err="1" smtClean="0"/>
              <a:t>патогенов</a:t>
            </a:r>
            <a:r>
              <a:rPr lang="ru-RU" dirty="0" smtClean="0"/>
              <a:t> - микобактерии </a:t>
            </a:r>
            <a:r>
              <a:rPr lang="ru-RU" dirty="0" smtClean="0"/>
              <a:t>туберкулеза, риккетсии группы клещевой пятнистой лихорадки и ряд других возбудителей </a:t>
            </a:r>
            <a:r>
              <a:rPr lang="ru-RU" dirty="0" err="1" smtClean="0"/>
              <a:t>природноочаговых</a:t>
            </a:r>
            <a:r>
              <a:rPr lang="ru-RU" dirty="0" smtClean="0"/>
              <a:t> инфекций. Среди новых </a:t>
            </a:r>
            <a:r>
              <a:rPr lang="ru-RU" dirty="0" err="1" smtClean="0"/>
              <a:t>патогенов</a:t>
            </a:r>
            <a:r>
              <a:rPr lang="ru-RU" dirty="0" smtClean="0"/>
              <a:t> - </a:t>
            </a:r>
            <a:r>
              <a:rPr lang="ru-RU" dirty="0" smtClean="0"/>
              <a:t>вирус иммунодефицита человека (ВИЧ), </a:t>
            </a:r>
            <a:r>
              <a:rPr lang="ru-RU" dirty="0" err="1" smtClean="0"/>
              <a:t>легионеллы</a:t>
            </a:r>
            <a:r>
              <a:rPr lang="ru-RU" dirty="0" smtClean="0"/>
              <a:t>, </a:t>
            </a:r>
            <a:r>
              <a:rPr lang="ru-RU" dirty="0" err="1" smtClean="0"/>
              <a:t>бартонеллы</a:t>
            </a:r>
            <a:r>
              <a:rPr lang="ru-RU" dirty="0" smtClean="0"/>
              <a:t>, </a:t>
            </a:r>
            <a:r>
              <a:rPr lang="ru-RU" dirty="0" err="1" smtClean="0"/>
              <a:t>эрлихии</a:t>
            </a:r>
            <a:r>
              <a:rPr lang="ru-RU" dirty="0" smtClean="0"/>
              <a:t>, </a:t>
            </a:r>
            <a:r>
              <a:rPr lang="ru-RU" dirty="0" err="1" smtClean="0"/>
              <a:t>хеликобактер</a:t>
            </a:r>
            <a:r>
              <a:rPr lang="ru-RU" dirty="0" smtClean="0"/>
              <a:t>, </a:t>
            </a:r>
            <a:r>
              <a:rPr lang="ru-RU" dirty="0" err="1" smtClean="0"/>
              <a:t>хламидии</a:t>
            </a:r>
            <a:r>
              <a:rPr lang="ru-RU" dirty="0" smtClean="0"/>
              <a:t> (</a:t>
            </a:r>
            <a:r>
              <a:rPr lang="en-US" dirty="0" smtClean="0"/>
              <a:t>Chlamydia </a:t>
            </a:r>
            <a:r>
              <a:rPr lang="en-US" dirty="0" err="1" smtClean="0"/>
              <a:t>pneumoniae</a:t>
            </a:r>
            <a:r>
              <a:rPr lang="ru-RU" dirty="0" smtClean="0"/>
              <a:t>). </a:t>
            </a:r>
            <a:endParaRPr lang="ru-RU" smtClean="0"/>
          </a:p>
          <a:p>
            <a:r>
              <a:rPr lang="ru-RU" smtClean="0"/>
              <a:t>Наконец</a:t>
            </a:r>
            <a:r>
              <a:rPr lang="ru-RU" dirty="0" smtClean="0"/>
              <a:t>, открыты </a:t>
            </a:r>
            <a:r>
              <a:rPr lang="ru-RU" dirty="0" err="1" smtClean="0"/>
              <a:t>вироиды</a:t>
            </a:r>
            <a:r>
              <a:rPr lang="ru-RU" dirty="0" smtClean="0"/>
              <a:t> и </a:t>
            </a:r>
            <a:r>
              <a:rPr lang="ru-RU" dirty="0" err="1" smtClean="0"/>
              <a:t>прионы</a:t>
            </a:r>
            <a:r>
              <a:rPr lang="ru-RU" dirty="0" smtClean="0"/>
              <a:t> - новые классы инфекционных агентов.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Slipstream">
  <a:themeElements>
    <a:clrScheme name="Lucky Tie">
      <a:dk1>
        <a:sysClr val="windowText" lastClr="000000"/>
      </a:dk1>
      <a:lt1>
        <a:sysClr val="window" lastClr="FFFFFF"/>
      </a:lt1>
      <a:dk2>
        <a:srgbClr val="C80000"/>
      </a:dk2>
      <a:lt2>
        <a:srgbClr val="FFECEC"/>
      </a:lt2>
      <a:accent1>
        <a:srgbClr val="C93131"/>
      </a:accent1>
      <a:accent2>
        <a:srgbClr val="F58C5D"/>
      </a:accent2>
      <a:accent3>
        <a:srgbClr val="EABC33"/>
      </a:accent3>
      <a:accent4>
        <a:srgbClr val="698F9B"/>
      </a:accent4>
      <a:accent5>
        <a:srgbClr val="825397"/>
      </a:accent5>
      <a:accent6>
        <a:srgbClr val="814359"/>
      </a:accent6>
      <a:hlink>
        <a:srgbClr val="03AEC5"/>
      </a:hlink>
      <a:folHlink>
        <a:srgbClr val="8D9B07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</TotalTime>
  <Words>458</Words>
  <Application>Microsoft Office PowerPoint</Application>
  <PresentationFormat>Экран (4:3)</PresentationFormat>
  <Paragraphs>29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Slipstream</vt:lpstr>
      <vt:lpstr>История развития микробиологии </vt:lpstr>
      <vt:lpstr>Слайд 2</vt:lpstr>
      <vt:lpstr>Слайд 3</vt:lpstr>
      <vt:lpstr>Основные этапы развития микробиологии </vt:lpstr>
      <vt:lpstr>Задачи медицинской микробиологии</vt:lpstr>
      <vt:lpstr>Методы микробиологической диагностики</vt:lpstr>
      <vt:lpstr>Перспективы развития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развития микробиологии</dc:title>
  <dc:creator>Лена</dc:creator>
  <cp:lastModifiedBy>Лена</cp:lastModifiedBy>
  <cp:revision>4</cp:revision>
  <dcterms:created xsi:type="dcterms:W3CDTF">2011-06-02T12:10:54Z</dcterms:created>
  <dcterms:modified xsi:type="dcterms:W3CDTF">2011-06-02T12:44:33Z</dcterms:modified>
</cp:coreProperties>
</file>