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2" r:id="rId8"/>
    <p:sldId id="261" r:id="rId9"/>
    <p:sldId id="263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570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F81BD">
                <a:alpha val="0"/>
              </a:srgbClr>
            </a:solidFill>
          </c:spPr>
          <c:cat>
            <c:strRef>
              <c:f>Лист1!$A$2:$A$5</c:f>
              <c:strCache>
                <c:ptCount val="4"/>
                <c:pt idx="0">
                  <c:v>60е годы</c:v>
                </c:pt>
                <c:pt idx="1">
                  <c:v>Начало 80-х</c:v>
                </c:pt>
                <c:pt idx="2">
                  <c:v>конец 80х</c:v>
                </c:pt>
                <c:pt idx="3">
                  <c:v>В начале XXI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1.7000000000000008</c:v>
                </c:pt>
                <c:pt idx="2">
                  <c:v>1.4</c:v>
                </c:pt>
                <c:pt idx="3">
                  <c:v>1</c:v>
                </c:pt>
              </c:numCache>
            </c:numRef>
          </c:val>
        </c:ser>
        <c:axId val="37946496"/>
        <c:axId val="37948032"/>
      </c:barChart>
      <c:catAx>
        <c:axId val="37946496"/>
        <c:scaling>
          <c:orientation val="minMax"/>
        </c:scaling>
        <c:axPos val="b"/>
        <c:numFmt formatCode="General" sourceLinked="1"/>
        <c:tickLblPos val="nextTo"/>
        <c:crossAx val="37948032"/>
        <c:crosses val="autoZero"/>
        <c:auto val="1"/>
        <c:lblAlgn val="ctr"/>
        <c:lblOffset val="100"/>
      </c:catAx>
      <c:valAx>
        <c:axId val="37948032"/>
        <c:scaling>
          <c:orientation val="minMax"/>
        </c:scaling>
        <c:axPos val="l"/>
        <c:majorGridlines/>
        <c:numFmt formatCode="General" sourceLinked="1"/>
        <c:tickLblPos val="nextTo"/>
        <c:crossAx val="379464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D8D0D-8346-435A-B373-65960AAB4CFD}" type="datetimeFigureOut">
              <a:rPr lang="ru-RU" smtClean="0"/>
              <a:pPr/>
              <a:t>22.05.2011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1ADDB-D90F-40B6-A366-1B4ECD99C3E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214422"/>
            <a:ext cx="8286808" cy="1643074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Демографическая проблема</a:t>
            </a:r>
            <a:endParaRPr lang="ru-RU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pic>
        <p:nvPicPr>
          <p:cNvPr id="2055" name="Picture 7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232285"/>
            <a:ext cx="3500462" cy="3482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1436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/>
              <a:t>Ученые подсчитали, что для обеспечения населения Земли продовольствием нужно было в последней четверти </a:t>
            </a:r>
            <a:r>
              <a:rPr lang="en-US" sz="2800" b="1" dirty="0" smtClean="0"/>
              <a:t>XX </a:t>
            </a:r>
            <a:r>
              <a:rPr lang="ru-RU" sz="2800" b="1" dirty="0" smtClean="0"/>
              <a:t>в. увеличить объем сельскохозяйственного производства в 2 раза, а к середине </a:t>
            </a:r>
            <a:r>
              <a:rPr lang="en-US" sz="2800" b="1" dirty="0" smtClean="0"/>
              <a:t>XXI </a:t>
            </a:r>
            <a:r>
              <a:rPr lang="ru-RU" sz="2800" b="1" dirty="0" smtClean="0"/>
              <a:t>в.  в 5 раз. </a:t>
            </a:r>
            <a:r>
              <a:rPr lang="ru-RU" sz="2800" b="1" dirty="0" smtClean="0"/>
              <a:t>Расчеты </a:t>
            </a:r>
            <a:r>
              <a:rPr lang="ru-RU" sz="2800" b="1" dirty="0" smtClean="0"/>
              <a:t>показывают, что, если бы достигнутый к настоящему </a:t>
            </a:r>
            <a:r>
              <a:rPr lang="ru-RU" sz="2800" b="1" dirty="0" smtClean="0"/>
              <a:t>времени </a:t>
            </a:r>
            <a:r>
              <a:rPr lang="ru-RU" sz="2800" b="1" dirty="0" smtClean="0"/>
              <a:t>во многих развитых стра­нах уровень сельского хозяйства был распространен на все страны мира, можно было бы </a:t>
            </a:r>
            <a:r>
              <a:rPr lang="ru-RU" sz="2800" b="1" dirty="0" smtClean="0"/>
              <a:t>полностью </a:t>
            </a:r>
            <a:r>
              <a:rPr lang="ru-RU" sz="2800" b="1" dirty="0" smtClean="0"/>
              <a:t>удовлетворить </a:t>
            </a:r>
            <a:r>
              <a:rPr lang="ru-RU" sz="2800" b="1" dirty="0" err="1" smtClean="0"/>
              <a:t>потребноСти</a:t>
            </a:r>
            <a:r>
              <a:rPr lang="ru-RU" sz="2800" b="1" dirty="0" smtClean="0"/>
              <a:t> </a:t>
            </a:r>
            <a:r>
              <a:rPr lang="ru-RU" sz="2800" b="1" dirty="0" smtClean="0"/>
              <a:t>в продовольствии 10 </a:t>
            </a:r>
            <a:r>
              <a:rPr lang="ru-RU" sz="2800" b="1" dirty="0" smtClean="0"/>
              <a:t>млрд. </a:t>
            </a:r>
            <a:r>
              <a:rPr lang="ru-RU" sz="2800" b="1" dirty="0" smtClean="0"/>
              <a:t>человек и даже больше. Следовательно, </a:t>
            </a:r>
            <a:r>
              <a:rPr lang="ru-RU" sz="2800" b="1" i="1" dirty="0" smtClean="0"/>
              <a:t>интенсивный путь является главным путем решения продовольственной проблемы человечества. </a:t>
            </a:r>
            <a:r>
              <a:rPr lang="ru-RU" sz="2800" b="1" dirty="0" smtClean="0"/>
              <a:t>Уже теперь он обеспечивает 9/10 всего прироста продукции земледелия.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274786"/>
          </a:xfrm>
        </p:spPr>
        <p:txBody>
          <a:bodyPr>
            <a:noAutofit/>
          </a:bodyPr>
          <a:lstStyle/>
          <a:p>
            <a:r>
              <a:rPr lang="ru-RU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Наблюдается снижение демографического взрыва</a:t>
            </a:r>
            <a:endParaRPr lang="ru-RU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857364"/>
            <a:ext cx="4357718" cy="478634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Демографическая проблема – приоритетная проблема выживания человечества.</a:t>
            </a:r>
          </a:p>
          <a:p>
            <a:r>
              <a:rPr lang="ru-RU" sz="2000" b="1" dirty="0" smtClean="0"/>
              <a:t>Демографический взрыв во всем мире пошел на убыль, хотя в Африке такое снижение только начинает проявляться. Если в начале 60-х годов население мира увеличивалось в среднем на 2% в год , то в конце 80-х - на 1,7%, в конце 80-х - на 1,4%, В начале </a:t>
            </a:r>
            <a:r>
              <a:rPr lang="en-US" sz="2000" b="1" dirty="0" smtClean="0"/>
              <a:t>XXI </a:t>
            </a:r>
            <a:r>
              <a:rPr lang="ru-RU" sz="2000" b="1" dirty="0" smtClean="0"/>
              <a:t>века оно продолжает снижаться. 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21008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олилиния 6"/>
          <p:cNvSpPr/>
          <p:nvPr/>
        </p:nvSpPr>
        <p:spPr>
          <a:xfrm>
            <a:off x="5572132" y="2786058"/>
            <a:ext cx="357190" cy="2145848"/>
          </a:xfrm>
          <a:custGeom>
            <a:avLst/>
            <a:gdLst>
              <a:gd name="connsiteX0" fmla="*/ 0 w 250371"/>
              <a:gd name="connsiteY0" fmla="*/ 2002972 h 2002972"/>
              <a:gd name="connsiteX1" fmla="*/ 0 w 250371"/>
              <a:gd name="connsiteY1" fmla="*/ 2002972 h 2002972"/>
              <a:gd name="connsiteX2" fmla="*/ 0 w 250371"/>
              <a:gd name="connsiteY2" fmla="*/ 0 h 2002972"/>
              <a:gd name="connsiteX3" fmla="*/ 250371 w 250371"/>
              <a:gd name="connsiteY3" fmla="*/ 0 h 2002972"/>
              <a:gd name="connsiteX4" fmla="*/ 239486 w 250371"/>
              <a:gd name="connsiteY4" fmla="*/ 2002972 h 2002972"/>
              <a:gd name="connsiteX5" fmla="*/ 0 w 250371"/>
              <a:gd name="connsiteY5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371" h="2002972">
                <a:moveTo>
                  <a:pt x="0" y="2002972"/>
                </a:moveTo>
                <a:lnTo>
                  <a:pt x="0" y="2002972"/>
                </a:lnTo>
                <a:lnTo>
                  <a:pt x="0" y="0"/>
                </a:lnTo>
                <a:lnTo>
                  <a:pt x="250371" y="0"/>
                </a:lnTo>
                <a:cubicBezTo>
                  <a:pt x="246743" y="667657"/>
                  <a:pt x="243114" y="1335315"/>
                  <a:pt x="239486" y="2002972"/>
                </a:cubicBezTo>
                <a:lnTo>
                  <a:pt x="0" y="200297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>
            <a:off x="6286512" y="3143248"/>
            <a:ext cx="393248" cy="1785950"/>
          </a:xfrm>
          <a:custGeom>
            <a:avLst/>
            <a:gdLst>
              <a:gd name="connsiteX0" fmla="*/ 0 w 250372"/>
              <a:gd name="connsiteY0" fmla="*/ 0 h 1687286"/>
              <a:gd name="connsiteX1" fmla="*/ 228600 w 250372"/>
              <a:gd name="connsiteY1" fmla="*/ 0 h 1687286"/>
              <a:gd name="connsiteX2" fmla="*/ 250372 w 250372"/>
              <a:gd name="connsiteY2" fmla="*/ 1687286 h 1687286"/>
              <a:gd name="connsiteX3" fmla="*/ 10886 w 250372"/>
              <a:gd name="connsiteY3" fmla="*/ 1687286 h 1687286"/>
              <a:gd name="connsiteX4" fmla="*/ 0 w 250372"/>
              <a:gd name="connsiteY4" fmla="*/ 0 h 168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72" h="1687286">
                <a:moveTo>
                  <a:pt x="0" y="0"/>
                </a:moveTo>
                <a:lnTo>
                  <a:pt x="228600" y="0"/>
                </a:lnTo>
                <a:lnTo>
                  <a:pt x="250372" y="1687286"/>
                </a:lnTo>
                <a:lnTo>
                  <a:pt x="10886" y="1687286"/>
                </a:lnTo>
                <a:cubicBezTo>
                  <a:pt x="14515" y="1124857"/>
                  <a:pt x="18143" y="562429"/>
                  <a:pt x="0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олилиния 8"/>
          <p:cNvSpPr/>
          <p:nvPr/>
        </p:nvSpPr>
        <p:spPr>
          <a:xfrm>
            <a:off x="7143768" y="3429000"/>
            <a:ext cx="357190" cy="1500198"/>
          </a:xfrm>
          <a:custGeom>
            <a:avLst/>
            <a:gdLst>
              <a:gd name="connsiteX0" fmla="*/ 0 w 261257"/>
              <a:gd name="connsiteY0" fmla="*/ 0 h 1393372"/>
              <a:gd name="connsiteX1" fmla="*/ 239486 w 261257"/>
              <a:gd name="connsiteY1" fmla="*/ 0 h 1393372"/>
              <a:gd name="connsiteX2" fmla="*/ 261257 w 261257"/>
              <a:gd name="connsiteY2" fmla="*/ 1393372 h 1393372"/>
              <a:gd name="connsiteX3" fmla="*/ 10886 w 261257"/>
              <a:gd name="connsiteY3" fmla="*/ 1382486 h 1393372"/>
              <a:gd name="connsiteX4" fmla="*/ 0 w 261257"/>
              <a:gd name="connsiteY4" fmla="*/ 0 h 139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" h="1393372">
                <a:moveTo>
                  <a:pt x="0" y="0"/>
                </a:moveTo>
                <a:lnTo>
                  <a:pt x="239486" y="0"/>
                </a:lnTo>
                <a:lnTo>
                  <a:pt x="261257" y="1393372"/>
                </a:lnTo>
                <a:lnTo>
                  <a:pt x="10886" y="1382486"/>
                </a:lnTo>
                <a:cubicBezTo>
                  <a:pt x="7257" y="921657"/>
                  <a:pt x="3629" y="460829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олилиния 9"/>
          <p:cNvSpPr/>
          <p:nvPr/>
        </p:nvSpPr>
        <p:spPr>
          <a:xfrm>
            <a:off x="7929586" y="3857628"/>
            <a:ext cx="357190" cy="1072924"/>
          </a:xfrm>
          <a:custGeom>
            <a:avLst/>
            <a:gdLst>
              <a:gd name="connsiteX0" fmla="*/ 10885 w 228600"/>
              <a:gd name="connsiteY0" fmla="*/ 0 h 1001486"/>
              <a:gd name="connsiteX1" fmla="*/ 228600 w 228600"/>
              <a:gd name="connsiteY1" fmla="*/ 0 h 1001486"/>
              <a:gd name="connsiteX2" fmla="*/ 228600 w 228600"/>
              <a:gd name="connsiteY2" fmla="*/ 1001486 h 1001486"/>
              <a:gd name="connsiteX3" fmla="*/ 0 w 228600"/>
              <a:gd name="connsiteY3" fmla="*/ 1001486 h 1001486"/>
              <a:gd name="connsiteX4" fmla="*/ 10885 w 228600"/>
              <a:gd name="connsiteY4" fmla="*/ 0 h 100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1001486">
                <a:moveTo>
                  <a:pt x="10885" y="0"/>
                </a:moveTo>
                <a:lnTo>
                  <a:pt x="228600" y="0"/>
                </a:lnTo>
                <a:lnTo>
                  <a:pt x="228600" y="1001486"/>
                </a:lnTo>
                <a:lnTo>
                  <a:pt x="0" y="1001486"/>
                </a:lnTo>
                <a:lnTo>
                  <a:pt x="1088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" y="285728"/>
            <a:ext cx="4400552" cy="6143668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Тем не менее инерция демографического взрыва, связанная в первую очередь с очень высокой долей молодых возрастов, будет сказываться еще долго.</a:t>
            </a:r>
          </a:p>
          <a:p>
            <a:r>
              <a:rPr lang="ru-RU" sz="1800" b="1" dirty="0" smtClean="0"/>
              <a:t>Об этом свидетельствуют демографические прогнозы, регулярно публикуемые ООН. Согласно прогнозу к 2025 году население  Земли возрастет до 7,8  а к 2050 году – до 9 млрд. человек. При этом доля экономически развитых стран  еще больше уменьшиться, а доля развивающихся стран возрастет. Изменяются и порядковые номера стран. При этом в результате продолжение «Городского взрыва»  в странах  юга доля городского населения и численность городов-миллионеров будут постоянно возрастать.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71546"/>
            <a:ext cx="42291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олилиния 6"/>
          <p:cNvSpPr/>
          <p:nvPr/>
        </p:nvSpPr>
        <p:spPr>
          <a:xfrm>
            <a:off x="5557374" y="2643182"/>
            <a:ext cx="2372212" cy="2873833"/>
          </a:xfrm>
          <a:custGeom>
            <a:avLst/>
            <a:gdLst>
              <a:gd name="connsiteX0" fmla="*/ 0 w 2372214"/>
              <a:gd name="connsiteY0" fmla="*/ 2805901 h 2873828"/>
              <a:gd name="connsiteX1" fmla="*/ 151529 w 2372214"/>
              <a:gd name="connsiteY1" fmla="*/ 2800676 h 2873828"/>
              <a:gd name="connsiteX2" fmla="*/ 694944 w 2372214"/>
              <a:gd name="connsiteY2" fmla="*/ 2774551 h 2873828"/>
              <a:gd name="connsiteX3" fmla="*/ 898724 w 2372214"/>
              <a:gd name="connsiteY3" fmla="*/ 2748425 h 2873828"/>
              <a:gd name="connsiteX4" fmla="*/ 1097280 w 2372214"/>
              <a:gd name="connsiteY4" fmla="*/ 2570770 h 2873828"/>
              <a:gd name="connsiteX5" fmla="*/ 1457814 w 2372214"/>
              <a:gd name="connsiteY5" fmla="*/ 2074381 h 2873828"/>
              <a:gd name="connsiteX6" fmla="*/ 1645920 w 2372214"/>
              <a:gd name="connsiteY6" fmla="*/ 1442139 h 2873828"/>
              <a:gd name="connsiteX7" fmla="*/ 2001229 w 2372214"/>
              <a:gd name="connsiteY7" fmla="*/ 945751 h 2873828"/>
              <a:gd name="connsiteX8" fmla="*/ 2189334 w 2372214"/>
              <a:gd name="connsiteY8" fmla="*/ 376210 h 2873828"/>
              <a:gd name="connsiteX9" fmla="*/ 2372214 w 2372214"/>
              <a:gd name="connsiteY9" fmla="*/ 0 h 2873828"/>
              <a:gd name="connsiteX10" fmla="*/ 2372214 w 2372214"/>
              <a:gd name="connsiteY10" fmla="*/ 2873828 h 2873828"/>
              <a:gd name="connsiteX11" fmla="*/ 0 w 2372214"/>
              <a:gd name="connsiteY11" fmla="*/ 2868603 h 2873828"/>
              <a:gd name="connsiteX12" fmla="*/ 0 w 2372214"/>
              <a:gd name="connsiteY12" fmla="*/ 2805901 h 287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72214" h="2873828">
                <a:moveTo>
                  <a:pt x="0" y="2805901"/>
                </a:moveTo>
                <a:lnTo>
                  <a:pt x="151529" y="2800676"/>
                </a:lnTo>
                <a:lnTo>
                  <a:pt x="694944" y="2774551"/>
                </a:lnTo>
                <a:lnTo>
                  <a:pt x="898724" y="2748425"/>
                </a:lnTo>
                <a:lnTo>
                  <a:pt x="1097280" y="2570770"/>
                </a:lnTo>
                <a:lnTo>
                  <a:pt x="1457814" y="2074381"/>
                </a:lnTo>
                <a:lnTo>
                  <a:pt x="1645920" y="1442139"/>
                </a:lnTo>
                <a:lnTo>
                  <a:pt x="2001229" y="945751"/>
                </a:lnTo>
                <a:lnTo>
                  <a:pt x="2189334" y="376210"/>
                </a:lnTo>
                <a:lnTo>
                  <a:pt x="2372214" y="0"/>
                </a:lnTo>
                <a:lnTo>
                  <a:pt x="2372214" y="2873828"/>
                </a:lnTo>
                <a:lnTo>
                  <a:pt x="0" y="2868603"/>
                </a:lnTo>
                <a:lnTo>
                  <a:pt x="0" y="2805901"/>
                </a:lnTo>
                <a:close/>
              </a:path>
            </a:pathLst>
          </a:custGeom>
          <a:solidFill>
            <a:srgbClr val="92D050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572560" cy="555468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С целью решение демографической проблемы ООН приняла «Всемирный план действия в области народонаселения», в осуществление которого участвуют также географы и демографы. При этом прогрессивные силы исходят  из того, что программы планирования семьи могут содействовать улучшению воспроизводства населения. Но одной демографической политики недостаточно. Она должна сопровождаться улучшением экономических и социальных условий жизни людей.</a:t>
            </a:r>
          </a:p>
          <a:p>
            <a:endParaRPr lang="ru-RU" sz="2200" dirty="0" smtClean="0"/>
          </a:p>
          <a:p>
            <a:endParaRPr lang="ru-RU" sz="2200" dirty="0"/>
          </a:p>
        </p:txBody>
      </p:sp>
      <p:pic>
        <p:nvPicPr>
          <p:cNvPr id="6146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9487" y="5329238"/>
            <a:ext cx="1814513" cy="1528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Продовольственная проблема</a:t>
            </a:r>
            <a:b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  <p:pic>
        <p:nvPicPr>
          <p:cNvPr id="3074" name="Picture 2" descr="C:\Program Files\Microsoft Office\MEDIA\CAGCAT10\j0149627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3071810"/>
            <a:ext cx="2533461" cy="1800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501122" cy="54832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Ученные считают, что медицинская норма калорийности пищи потребляемой пищи должна быть не меньше 2300-2600 ккал и 70-100 граммов белка в сутки. Но в настоящее время, по данным ООН, почти 2/3 человечества проживает в странах, где ощущается постоянная нехватка продуктов. Вот почему продовольственную проблему следует считать глобальной</a:t>
            </a:r>
            <a:r>
              <a:rPr lang="ru-RU" sz="22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143932" cy="61436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Конечно, при этом нужно иметь в виду, что для стран Севера явление голода и недоедания в целом уже нехарактерно. Эти страны ныне производят и потребляют более ¾ мирового продовольствия, хотя в них проживают менее 15% населения Земли. В большинстве развитых стран средняя калорийность питания превышает 3000 ккал/сутки. Напротив в этих странах становиться все больше переедающих , имеющих излишнюю массу тела. В странах же Юга, несмотря на заметный рост средней калорийности питания, этот показатель едва дотягивает до медицинской нормы, а в Африки к югу от Сахары составляет 2000 ккал/сутки. Вот почему для решения продовольственных проблемы человечество должно полнее использовать ресурсы растениеводства, рыболовства и животноводства. При этом оно может идти двумя путями. </a:t>
            </a:r>
          </a:p>
          <a:p>
            <a:endParaRPr lang="ru-RU" sz="2200" dirty="0"/>
          </a:p>
        </p:txBody>
      </p:sp>
      <p:pic>
        <p:nvPicPr>
          <p:cNvPr id="7170" name="Picture 2" descr="C:\Program Files\Microsoft Office\MEDIA\CAGCAT10\j033511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142852"/>
            <a:ext cx="1428784" cy="1428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Экстенсивный путь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Экстенсивный путь заключается в дальнейшем расширении пахотных, пастбищных и рыбопромысловых угодий.</a:t>
            </a:r>
          </a:p>
          <a:p>
            <a:r>
              <a:rPr lang="ru-RU" sz="2400" b="1" dirty="0" smtClean="0"/>
              <a:t>Площадь пригодных для сельскохозяйственной обработки земель на нашей планете состовляет3,2-3,4 млрд. га, из которых пока используются менее половины. Основные резервы таких земель находятся в Африке южнее Сахары и в Латинской Америке.</a:t>
            </a:r>
          </a:p>
          <a:p>
            <a:r>
              <a:rPr lang="ru-RU" sz="2400" b="1" dirty="0" smtClean="0"/>
              <a:t>Однако поскольку все плодородные и удобно расположенные земли  практически уже освоены.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428860" cy="1671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74638"/>
            <a:ext cx="6758006" cy="1143000"/>
          </a:xfrm>
        </p:spPr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Интенсивный путь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Интенсивный путь за­ключается прежде всего в повышении биологической продуктивности существующих угодий. Решающее значение для него будут иметь биотехнология, использование новых, высокоурожайных сортов и новых методов обработки почвы, дальнейшее развитие механизации, химизации, а также мелиорации, история которой насчитывает уже несколько тысячелетий, начиная с Месопотамии, Древнего Египта Индии.</a:t>
            </a:r>
          </a:p>
          <a:p>
            <a:r>
              <a:rPr lang="ru-RU" sz="2000" b="1" dirty="0" smtClean="0"/>
              <a:t>Пример. </a:t>
            </a:r>
            <a:r>
              <a:rPr lang="ru-RU" sz="2000" dirty="0" smtClean="0"/>
              <a:t>Только в течение </a:t>
            </a:r>
            <a:r>
              <a:rPr lang="en-US" sz="2000" dirty="0" smtClean="0"/>
              <a:t>XX </a:t>
            </a:r>
            <a:r>
              <a:rPr lang="ru-RU" sz="2000" dirty="0" smtClean="0"/>
              <a:t>в. площадь орошаемых земель увеличилась с 40 до 270 млн. га. Ныне эти земли занимают примерно 20% обрабатываемых земель, но дают 40% сельскохозяйственной продукции.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0"/>
            <a:ext cx="1428728" cy="141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882689"/>
            <a:ext cx="2857488" cy="197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4822017"/>
            <a:ext cx="2714644" cy="203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663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Демографическая проблема</vt:lpstr>
      <vt:lpstr>Наблюдается снижение демографического взрыва</vt:lpstr>
      <vt:lpstr>Слайд 3</vt:lpstr>
      <vt:lpstr>Слайд 4</vt:lpstr>
      <vt:lpstr>Продовольственная проблема </vt:lpstr>
      <vt:lpstr>Слайд 6</vt:lpstr>
      <vt:lpstr>Слайд 7</vt:lpstr>
      <vt:lpstr>Экстенсивный путь</vt:lpstr>
      <vt:lpstr>Интенсивный путь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Демографическая проблема</dc:title>
  <dc:creator>DIVO</dc:creator>
  <cp:lastModifiedBy>Лена</cp:lastModifiedBy>
  <cp:revision>41</cp:revision>
  <dcterms:created xsi:type="dcterms:W3CDTF">2011-05-02T14:41:10Z</dcterms:created>
  <dcterms:modified xsi:type="dcterms:W3CDTF">2011-05-22T10:58:12Z</dcterms:modified>
</cp:coreProperties>
</file>