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8000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6EED6-C47F-4EBC-9F8C-D69D98AC6D15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D8562-B6CB-464D-B33B-23DE6F52C8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D8562-B6CB-464D-B33B-23DE6F52C8C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16633"/>
            <a:ext cx="763284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C00"/>
                </a:solidFill>
              </a:rPr>
              <a:t>Леса</a:t>
            </a: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C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8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C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России</a:t>
            </a:r>
            <a:endParaRPr lang="ru-RU" sz="8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C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3789040"/>
            <a:ext cx="60486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Выполнили</a:t>
            </a:r>
            <a:r>
              <a:rPr lang="en-US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4429132"/>
            <a:ext cx="478093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Прелов Владислав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57818" y="5000636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Седов Михаил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57899" y="5517232"/>
            <a:ext cx="3786101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Полетаев </a:t>
            </a:r>
            <a:r>
              <a:rPr lang="ru-RU" sz="3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</a:t>
            </a:r>
            <a:r>
              <a:rPr lang="ru-RU" sz="3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митрий</a:t>
            </a:r>
            <a:endParaRPr lang="ru-RU" sz="3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9256" y="6072206"/>
            <a:ext cx="3326552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Дмитриев</a:t>
            </a:r>
            <a:r>
              <a:rPr lang="ru-RU" sz="3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Юрий</a:t>
            </a:r>
            <a:endParaRPr lang="ru-RU" sz="3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" name="Рисунок 14" descr="0_16610_3642f1dc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72816"/>
            <a:ext cx="4970515" cy="3727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В смешанных лесах умеренного пояса подзолистые почвы 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>
                <a:solidFill>
                  <a:schemeClr val="bg1"/>
                </a:solidFill>
              </a:rPr>
              <a:t>приобретают гумусовые почвенные </a:t>
            </a:r>
            <a:r>
              <a:rPr lang="ru-RU" b="1" i="1" dirty="0" smtClean="0">
                <a:solidFill>
                  <a:schemeClr val="bg1"/>
                </a:solidFill>
              </a:rPr>
              <a:t>горизонты. </a:t>
            </a:r>
            <a:r>
              <a:rPr lang="ru-RU" b="1" i="1" dirty="0">
                <a:solidFill>
                  <a:schemeClr val="bg1"/>
                </a:solidFill>
              </a:rPr>
              <a:t>В широколиственных лесах умеренного пояса формируются серые лесные почвы и бурые лесные почвы, или бурозёмы. Серые лесные почвы представляют собой переход между дерново-подзолистыми почвами смешанных лесов и чернозёмами </a:t>
            </a:r>
            <a:r>
              <a:rPr lang="ru-RU" b="1" i="1" dirty="0" err="1">
                <a:solidFill>
                  <a:schemeClr val="bg1"/>
                </a:solidFill>
              </a:rPr>
              <a:t>лесостепей</a:t>
            </a:r>
            <a:r>
              <a:rPr lang="ru-RU" b="1" i="1" dirty="0">
                <a:solidFill>
                  <a:schemeClr val="bg1"/>
                </a:solidFill>
              </a:rPr>
              <a:t> и степей</a:t>
            </a:r>
            <a:r>
              <a:rPr lang="ru-RU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0"/>
            <a:ext cx="63367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</a:t>
            </a:r>
            <a:r>
              <a:rPr lang="ru-RU" sz="8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очвы</a:t>
            </a:r>
            <a:endParaRPr lang="ru-RU" sz="8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fb22be48a201f009def9e2490f47313_480_266_1_0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805268"/>
            <a:ext cx="2555776" cy="1847867"/>
          </a:xfrm>
        </p:spPr>
      </p:pic>
      <p:sp>
        <p:nvSpPr>
          <p:cNvPr id="4" name="Прямоугольник 3"/>
          <p:cNvSpPr/>
          <p:nvPr/>
        </p:nvSpPr>
        <p:spPr>
          <a:xfrm>
            <a:off x="142844" y="404665"/>
            <a:ext cx="885831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Леса России охватывают целых 2 природных зон</a:t>
            </a:r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тайги, смешанных и широколиственных лесов.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085184"/>
            <a:ext cx="2448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тайга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" name="Рисунок 8" descr="l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5896" y="2780928"/>
            <a:ext cx="2160240" cy="194421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87824" y="5157192"/>
            <a:ext cx="2808312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Смешанный лес</a:t>
            </a:r>
            <a:endParaRPr lang="ru-RU" sz="3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Рисунок 10" descr="sx_700101416_d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2780928"/>
            <a:ext cx="2239516" cy="20162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012160" y="5085185"/>
            <a:ext cx="2952329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Широколист-венный</a:t>
            </a:r>
            <a:r>
              <a:rPr lang="ru-RU" sz="3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лес</a:t>
            </a:r>
            <a:endParaRPr lang="ru-RU" sz="3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525963"/>
          </a:xfrm>
        </p:spPr>
        <p:txBody>
          <a:bodyPr numCol="1" anchor="t"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   </a:t>
            </a:r>
            <a:r>
              <a:rPr lang="ru-RU" b="1" dirty="0" smtClean="0">
                <a:solidFill>
                  <a:schemeClr val="bg1"/>
                </a:solidFill>
              </a:rPr>
              <a:t>Тайга</a:t>
            </a:r>
            <a:r>
              <a:rPr lang="ru-RU" b="1" dirty="0">
                <a:solidFill>
                  <a:schemeClr val="bg1"/>
                </a:solidFill>
              </a:rPr>
              <a:t> — самая большая по площади ландшафтная зона </a:t>
            </a:r>
            <a:r>
              <a:rPr lang="ru-RU" b="1" dirty="0" err="1" smtClean="0">
                <a:solidFill>
                  <a:schemeClr val="bg1"/>
                </a:solidFill>
              </a:rPr>
              <a:t>Росии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  <a:r>
              <a:rPr lang="ru-RU" b="1" dirty="0">
                <a:solidFill>
                  <a:schemeClr val="bg1"/>
                </a:solidFill>
              </a:rPr>
              <a:t>Её ширина в Европейской части достигает 800 километров, а в Западной и Восточной Сибири — 2150 километров.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0"/>
            <a:ext cx="66967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	</a:t>
            </a:r>
            <a:r>
              <a:rPr lang="ru-RU" sz="9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Т</a:t>
            </a:r>
            <a:r>
              <a:rPr lang="ru-RU" sz="9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айга</a:t>
            </a:r>
            <a:endParaRPr lang="ru-RU" sz="96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b_2027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988840"/>
            <a:ext cx="3048000" cy="295232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571184" cy="3268959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Зона занимает среди природных зон России наибольшую площадь, простираясь от западных границ России до побережья Охотского и Японского морей. В западной части Восточно-Европейской (Русской) равнины тайга граничит на юге с зоной смешанных и широколиственных лесов, восточнее Нижнего Новгорода — с лесостепной зоной. В Западной Сибири к югу от типично таежных ландшафтов располагается узкая полоса мелколиственных лесов из березы и осины, которую обычно включают в состав таежной зоны, поэтому и здесь тайга граничит с лесостепью. У подножий гор Алтая и Саян хвойные леса таежной зоны смыкаются с </a:t>
            </a:r>
            <a:r>
              <a:rPr lang="ru-RU" b="1" dirty="0" err="1">
                <a:solidFill>
                  <a:schemeClr val="bg1"/>
                </a:solidFill>
              </a:rPr>
              <a:t>горнотаежными</a:t>
            </a:r>
            <a:r>
              <a:rPr lang="ru-RU" b="1" dirty="0">
                <a:solidFill>
                  <a:schemeClr val="bg1"/>
                </a:solidFill>
              </a:rPr>
              <a:t> лесами.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5" y="332656"/>
            <a:ext cx="90364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Расположение тайги</a:t>
            </a:r>
            <a:endParaRPr lang="ru-RU" sz="72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800px-Taig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4653136"/>
            <a:ext cx="6336704" cy="24208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Климат тайги характеризуется сравнительно теплым и довольно влажным летом и прохладной, а местами холодной зимой. Среднее годовое количество осадков от 300 до 600 мм (в Восточной Сибири снижается даже до 150— 200 мм). Температура воздуха летом нередко превышает +30 °С; зимой морозы достигают 30... 50°С. По мере продвижения с запада на восток климат тайги становится более континентальным.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0"/>
            <a:ext cx="55446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Климат</a:t>
            </a:r>
            <a:endParaRPr lang="ru-RU" sz="8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5266928" cy="4137323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Среди животных российской тайги выделяются лось, кабарга, рысь, волк, песец, бурый медведь, росомаха, куница, горностай и соболь. Кроме того, в тайге обитают енотовидная собака, полевки, бобры, пищухи и белки (включая бурундука и летягу). Из птиц следует отметить тетерева, клеста, кедровку, дятла, сойку и различные виды сов. По берегам больших и малых рек, которые прорезают тайгу, растут ольха, ива, рябина, береза, густые заросли различных кустарников. Это вносит разнообразие в однотипную растительность хвойного леса</a:t>
            </a:r>
            <a:r>
              <a:rPr lang="ru-RU" dirty="0"/>
              <a:t>.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16632"/>
            <a:ext cx="70768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Растительный и животный мир</a:t>
            </a:r>
            <a:endParaRPr lang="ru-RU" sz="6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1070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2060848"/>
            <a:ext cx="2504661" cy="1512168"/>
          </a:xfrm>
          <a:prstGeom prst="rect">
            <a:avLst/>
          </a:prstGeom>
        </p:spPr>
      </p:pic>
      <p:pic>
        <p:nvPicPr>
          <p:cNvPr id="6" name="Рисунок 5" descr="0_32ae6_b7166df0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3717032"/>
            <a:ext cx="2771800" cy="1368152"/>
          </a:xfrm>
          <a:prstGeom prst="rect">
            <a:avLst/>
          </a:prstGeom>
        </p:spPr>
      </p:pic>
      <p:pic>
        <p:nvPicPr>
          <p:cNvPr id="7" name="Рисунок 6" descr="03d66d32f3252f48a848058c61861da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5229200"/>
            <a:ext cx="2520280" cy="1628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solidFill>
                  <a:schemeClr val="bg1"/>
                </a:solidFill>
              </a:rPr>
              <a:t>Южная тайга в Европейской части России сменяется смешанными лесами. Зона смешанных и широколиственных лесов имеет вид треугольника, основанием лежащего у западных границ страны, вершиной же упирающегося в Уральские горы.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0"/>
            <a:ext cx="74168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Смешанные и широколиственные </a:t>
            </a:r>
            <a:r>
              <a:rPr lang="ru-RU" sz="4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леса</a:t>
            </a:r>
            <a:endParaRPr lang="ru-RU" sz="40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Рисунок 4" descr="p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844824"/>
            <a:ext cx="3744416" cy="415364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Климат умеренно тёплый, довольно влажный; продолжительное, тёплое лето, мягкая зима (в европейской части зоны); средняя температура июля до 21 °C, января до −12 °C в европейской части и до −28 °C на Дальнем Востоке. Годовая сумма осадков достигает 500—800 мм. Это примерно равно испарению. Коэффициент увлажнения чуть больше единицы.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0"/>
            <a:ext cx="46085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Климат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sz="60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Растительный и животный мир</a:t>
            </a:r>
            <a:r>
              <a:rPr lang="ru-RU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/>
            </a:r>
            <a:br>
              <a:rPr lang="ru-RU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84785"/>
            <a:ext cx="5148064" cy="43204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i="1" dirty="0">
                <a:solidFill>
                  <a:schemeClr val="bg1"/>
                </a:solidFill>
              </a:rPr>
              <a:t>Здесь водятся лоси, благородные и пятнистые олени, косули, лани, кабаны. Волки, лисицы, куницы, хори, горностаи и ласки представляют в широколиственных лесах отряд хищников. Среди грызунов встречаются бобры, нутрии, ондатры, белки. Обитают в лесах крысы и мыши, кроты, </a:t>
            </a:r>
            <a:r>
              <a:rPr lang="ru-RU" sz="1600" b="1" i="1" dirty="0" smtClean="0">
                <a:solidFill>
                  <a:schemeClr val="bg1"/>
                </a:solidFill>
              </a:rPr>
              <a:t> </a:t>
            </a:r>
            <a:r>
              <a:rPr lang="ru-RU" sz="1600" b="1" i="1" dirty="0">
                <a:solidFill>
                  <a:schemeClr val="bg1"/>
                </a:solidFill>
              </a:rPr>
              <a:t>землеройки, а также различные виды змей, ящерицы и болотные </a:t>
            </a:r>
            <a:r>
              <a:rPr lang="ru-RU" sz="1600" b="1" i="1" dirty="0" smtClean="0">
                <a:solidFill>
                  <a:schemeClr val="bg1"/>
                </a:solidFill>
              </a:rPr>
              <a:t>черепахи . Растительность этих лесов богата.</a:t>
            </a:r>
            <a:r>
              <a:rPr lang="ru-RU" sz="1600" dirty="0"/>
              <a:t> </a:t>
            </a:r>
            <a:r>
              <a:rPr lang="ru-RU" sz="1600" b="1" i="1" dirty="0">
                <a:solidFill>
                  <a:schemeClr val="bg1"/>
                </a:solidFill>
              </a:rPr>
              <a:t>Обычно в нем имеется второй древесный ярус из более низких деревьев: дикой яблони, дикой груши, клена, рябины. В нем много кустарников — орешника, этого неизменного спутника дуба, изящного бородавчатого бересклета с его своеобразными плодами-висюльками, бузины, обвешанной густыми гроздьями мелких белых цветочков или красных ягод, крупнолистой калины и т. д.</a:t>
            </a:r>
          </a:p>
        </p:txBody>
      </p:sp>
      <p:pic>
        <p:nvPicPr>
          <p:cNvPr id="4" name="Рисунок 3" descr="0_118f9_73d25dd3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1412776"/>
            <a:ext cx="2362200" cy="1800200"/>
          </a:xfrm>
          <a:prstGeom prst="rect">
            <a:avLst/>
          </a:prstGeom>
        </p:spPr>
      </p:pic>
      <p:pic>
        <p:nvPicPr>
          <p:cNvPr id="6" name="Рисунок 5" descr="3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501008"/>
            <a:ext cx="3024336" cy="201622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543</Words>
  <Application>Microsoft Office PowerPoint</Application>
  <PresentationFormat>Экран (4:3)</PresentationFormat>
  <Paragraphs>27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Растительный и животный мир 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Лена</cp:lastModifiedBy>
  <cp:revision>30</cp:revision>
  <dcterms:created xsi:type="dcterms:W3CDTF">2011-03-16T14:23:09Z</dcterms:created>
  <dcterms:modified xsi:type="dcterms:W3CDTF">2011-03-17T14:22:38Z</dcterms:modified>
</cp:coreProperties>
</file>