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7F8189-6635-4C47-9E88-3F5B0A100BE3}" type="datetimeFigureOut">
              <a:rPr lang="ru-RU" smtClean="0"/>
              <a:pPr/>
              <a:t>05.02.2011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CA9276-375C-41D1-8D82-4D62B7496B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программы\Новая папка\251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6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337560"/>
            <a:ext cx="8715436" cy="1377324"/>
          </a:xfrm>
          <a:prstGeom prst="snip2Same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a_AlbionicNr" pitchFamily="34" charset="-52"/>
              </a:rPr>
              <a:t>Центральный район</a:t>
            </a:r>
            <a:endParaRPr lang="ru-RU" sz="6600" dirty="0">
              <a:latin typeface="a_AlbionicNr" pitchFamily="34" charset="-5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center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8846"/>
            <a:ext cx="6715140" cy="53355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</a:t>
            </a:r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раницы района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5"/>
            <a:ext cx="8858280" cy="1729902"/>
          </a:xfrm>
        </p:spPr>
        <p:txBody>
          <a:bodyPr>
            <a:noAutofit/>
          </a:bodyPr>
          <a:lstStyle/>
          <a:p>
            <a:pPr marL="85725" indent="0"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Границы  </a:t>
            </a:r>
            <a:r>
              <a:rPr lang="ru-RU" sz="2800" b="1" dirty="0">
                <a:solidFill>
                  <a:schemeClr val="bg1"/>
                </a:solidFill>
              </a:rPr>
              <a:t>его  проходят </a:t>
            </a:r>
            <a:r>
              <a:rPr lang="ru-RU" sz="2800" b="1" dirty="0" smtClean="0">
                <a:solidFill>
                  <a:schemeClr val="bg1"/>
                </a:solidFill>
              </a:rPr>
              <a:t>с </a:t>
            </a:r>
            <a:r>
              <a:rPr lang="ru-RU" sz="2800" b="1" dirty="0">
                <a:solidFill>
                  <a:schemeClr val="bg1"/>
                </a:solidFill>
              </a:rPr>
              <a:t>районами России </a:t>
            </a:r>
            <a:r>
              <a:rPr lang="ru-RU" sz="2800" b="1" dirty="0" smtClean="0">
                <a:solidFill>
                  <a:schemeClr val="bg1"/>
                </a:solidFill>
              </a:rPr>
              <a:t>–  </a:t>
            </a:r>
            <a:r>
              <a:rPr lang="ru-RU" sz="2800" b="1" dirty="0" smtClean="0">
                <a:solidFill>
                  <a:schemeClr val="bg1"/>
                </a:solidFill>
              </a:rPr>
              <a:t>Северо</a:t>
            </a:r>
            <a:r>
              <a:rPr lang="ru-RU" sz="2800" b="1" dirty="0" smtClean="0">
                <a:solidFill>
                  <a:schemeClr val="bg1"/>
                </a:solidFill>
              </a:rPr>
              <a:t>-</a:t>
            </a:r>
            <a:r>
              <a:rPr lang="ru-RU" sz="2800" b="1" dirty="0" smtClean="0">
                <a:solidFill>
                  <a:schemeClr val="bg1"/>
                </a:solidFill>
              </a:rPr>
              <a:t>Западным</a:t>
            </a:r>
            <a:r>
              <a:rPr lang="ru-RU" sz="2800" b="1" dirty="0">
                <a:solidFill>
                  <a:schemeClr val="bg1"/>
                </a:solidFill>
              </a:rPr>
              <a:t>, Северным, Волго-Вятским,   </a:t>
            </a:r>
            <a:r>
              <a:rPr lang="ru-RU" sz="2800" b="1" dirty="0" smtClean="0">
                <a:solidFill>
                  <a:schemeClr val="bg1"/>
                </a:solidFill>
              </a:rPr>
              <a:t>Центрально-Черноземным</a:t>
            </a:r>
            <a:r>
              <a:rPr lang="ru-RU" sz="2800" b="1" dirty="0">
                <a:solidFill>
                  <a:schemeClr val="bg1"/>
                </a:solidFill>
              </a:rPr>
              <a:t>,  </a:t>
            </a:r>
            <a:r>
              <a:rPr lang="ru-RU" sz="2800" b="1" dirty="0" smtClean="0">
                <a:solidFill>
                  <a:schemeClr val="bg1"/>
                </a:solidFill>
              </a:rPr>
              <a:t>Поволжским и с </a:t>
            </a:r>
            <a:r>
              <a:rPr lang="ru-RU" sz="2800" b="1" dirty="0">
                <a:solidFill>
                  <a:schemeClr val="bg1"/>
                </a:solidFill>
              </a:rPr>
              <a:t>государствами - Украиной </a:t>
            </a:r>
            <a:r>
              <a:rPr lang="ru-RU" sz="2800" b="1" dirty="0" smtClean="0">
                <a:solidFill>
                  <a:schemeClr val="bg1"/>
                </a:solidFill>
              </a:rPr>
              <a:t>и Белоруссией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программы\Новая папка\okr_cen_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3" y="1462015"/>
            <a:ext cx="6084168" cy="53959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Состав района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chemeClr val="bg1"/>
                </a:solidFill>
              </a:rPr>
              <a:t>Включает</a:t>
            </a:r>
            <a:r>
              <a:rPr lang="ru-RU" sz="2000" b="1" dirty="0">
                <a:solidFill>
                  <a:schemeClr val="bg1"/>
                </a:solidFill>
              </a:rPr>
              <a:t>:  Брянскую, Владимирскую,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</a:rPr>
              <a:t>Ивановскую,    Калужскую,   </a:t>
            </a:r>
            <a:r>
              <a:rPr lang="ru-RU" sz="2000" b="1" dirty="0" smtClean="0">
                <a:solidFill>
                  <a:schemeClr val="bg1"/>
                </a:solidFill>
              </a:rPr>
              <a:t>Костромскую, Московскую</a:t>
            </a:r>
            <a:r>
              <a:rPr lang="ru-RU" sz="2000" b="1" dirty="0">
                <a:solidFill>
                  <a:schemeClr val="bg1"/>
                </a:solidFill>
              </a:rPr>
              <a:t>,   Орловскую,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</a:rPr>
              <a:t>Рязанскую,   Смоленскую,  Тверскую,  Тульскую,  Ярославскую области     </a:t>
            </a: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</a:rPr>
              <a:t>и  столичный   город  Москву.  Площадь района - 483 тыс. </a:t>
            </a:r>
            <a:r>
              <a:rPr lang="ru-RU" sz="2000" b="1" dirty="0" smtClean="0">
                <a:solidFill>
                  <a:schemeClr val="bg1"/>
                </a:solidFill>
              </a:rPr>
              <a:t>км2</a:t>
            </a:r>
            <a:endParaRPr lang="ru-RU" sz="2000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chemeClr val="bg1"/>
                </a:solidFill>
              </a:rPr>
              <a:t>, что     составляет лишь 2,8% территории Российской Федерации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ОСОБЕННОСТИ ЭКОНОМИКО-ГЕОГРАФИЧЕСКОГО 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ПОЛОЖЕНИЯ</a:t>
            </a: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/>
            </a:r>
            <a:b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9144000" cy="1500198"/>
          </a:xfrm>
        </p:spPr>
        <p:txBody>
          <a:bodyPr>
            <a:normAutofit lnSpcReduction="10000"/>
          </a:bodyPr>
          <a:lstStyle/>
          <a:p>
            <a:pPr marL="85725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Выгодное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ЭГП  района обусловливается пересечением водных 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сухопутных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обеспечивающих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устойчивые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внутренние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внешние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экономические связи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 descr="C:\Users\user\Desktop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82466"/>
            <a:ext cx="2450356" cy="3675534"/>
          </a:xfrm>
          <a:prstGeom prst="rect">
            <a:avLst/>
          </a:prstGeom>
          <a:noFill/>
        </p:spPr>
      </p:pic>
      <p:pic>
        <p:nvPicPr>
          <p:cNvPr id="8196" name="Picture 4" descr="C:\Users\user\Desktop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7707" y="3214686"/>
            <a:ext cx="4846293" cy="3643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user\Desktop\10324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75200" cy="3575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user\Desktop\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4218" y="3357562"/>
            <a:ext cx="4669781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1071546"/>
            <a:ext cx="4186238" cy="11430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рирода</a:t>
            </a:r>
            <a:endParaRPr lang="ru-RU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8868"/>
            <a:ext cx="4543428" cy="4329130"/>
          </a:xfrm>
        </p:spPr>
        <p:txBody>
          <a:bodyPr>
            <a:normAutofit fontScale="92500" lnSpcReduction="20000"/>
          </a:bodyPr>
          <a:lstStyle/>
          <a:p>
            <a:pPr marL="85725" indent="0">
              <a:buNone/>
            </a:pPr>
            <a:r>
              <a:rPr lang="ru-RU" b="1" dirty="0" smtClean="0"/>
              <a:t>Район имеет равнинно-холмистый рельеф.</a:t>
            </a:r>
          </a:p>
          <a:p>
            <a:pPr marL="85725" indent="0">
              <a:buNone/>
            </a:pPr>
            <a:r>
              <a:rPr lang="ru-RU" b="1" dirty="0"/>
              <a:t>Климат - умеренно-континентальный. Почвы - лесные, дерново-подзолистые. В пределах Центральной России берут начало известные реки - Волга, Западная Двина </a:t>
            </a:r>
            <a:r>
              <a:rPr lang="ru-RU" b="1" dirty="0" smtClean="0"/>
              <a:t>Днепр </a:t>
            </a:r>
            <a:r>
              <a:rPr lang="ru-RU" b="1" dirty="0"/>
              <a:t>и др.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710518" cy="11430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Историко-географическое положение</a:t>
            </a:r>
            <a:endParaRPr lang="ru-RU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571612"/>
            <a:ext cx="3571900" cy="5286388"/>
          </a:xfrm>
        </p:spPr>
        <p:txBody>
          <a:bodyPr>
            <a:normAutofit fontScale="92500"/>
          </a:bodyPr>
          <a:lstStyle/>
          <a:p>
            <a:pPr marL="447675" indent="0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— район древнейшего славянского заселения, историческое ядро русской народности. И в настоящее время район отличается весьма однородным национальным составом: здесь повсеместно преобладает русское население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программы\Новая папка\central_reg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556792"/>
            <a:ext cx="5477077" cy="5301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5409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Население </a:t>
            </a:r>
            <a:endParaRPr lang="ru-RU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3571900" cy="4525963"/>
          </a:xfrm>
        </p:spPr>
        <p:txBody>
          <a:bodyPr>
            <a:normAutofit fontScale="85000" lnSpcReduction="10000"/>
          </a:bodyPr>
          <a:lstStyle/>
          <a:p>
            <a:pPr marL="85725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 район - самая густозаселенная часть Российской Федерации.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5725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- 29,9 млн. человек ,что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составляет около 20% населения РФ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.Плотность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 - свыше 60 чел. на км. кв. </a:t>
            </a:r>
          </a:p>
        </p:txBody>
      </p:sp>
      <p:pic>
        <p:nvPicPr>
          <p:cNvPr id="6146" name="Picture 2" descr="C:\Users\user\Desktop\h_TcZNp1x0bwXrWBPMslKAvJj673my42ti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428736"/>
            <a:ext cx="4953000" cy="4486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ombine_rsm680_5_h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Хозяйство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714488"/>
            <a:ext cx="6357982" cy="5143512"/>
          </a:xfrm>
          <a:prstGeom prst="roundRect">
            <a:avLst/>
          </a:prstGeom>
          <a:solidFill>
            <a:schemeClr val="lt1">
              <a:alpha val="44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85725" indent="0">
              <a:buNone/>
            </a:pPr>
            <a:r>
              <a:rPr lang="ru-RU" sz="2400" dirty="0"/>
              <a:t> </a:t>
            </a:r>
            <a:r>
              <a:rPr lang="ru-RU" sz="2400" b="1" dirty="0">
                <a:solidFill>
                  <a:schemeClr val="bg1"/>
                </a:solidFill>
              </a:rPr>
              <a:t>Хозяйство: Это высокоразвитый индустриальный район страны. Промышленность района специализируется на выпуске сложной и </a:t>
            </a:r>
            <a:r>
              <a:rPr lang="ru-RU" sz="2400" b="1" dirty="0" err="1">
                <a:solidFill>
                  <a:schemeClr val="bg1"/>
                </a:solidFill>
              </a:rPr>
              <a:t>нематериалоемкой</a:t>
            </a:r>
            <a:r>
              <a:rPr lang="ru-RU" sz="2400" b="1" dirty="0">
                <a:solidFill>
                  <a:schemeClr val="bg1"/>
                </a:solidFill>
              </a:rPr>
              <a:t> продукции, требующей квалифицированного труда и научных разработок.</a:t>
            </a:r>
          </a:p>
          <a:p>
            <a:pPr marL="85725" indent="0"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Главные </a:t>
            </a:r>
            <a:r>
              <a:rPr lang="ru-RU" sz="2400" b="1" dirty="0">
                <a:solidFill>
                  <a:schemeClr val="bg1"/>
                </a:solidFill>
              </a:rPr>
              <a:t>отрасли специализации - многоотраслевое машиностроение, химическая, легкая (текстильная), полиграфическая промышленность.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Проблемы и перспективы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занятости трудовых ресурсов, их численность. Загрязнение окружающей среды. Очень низкий естественный прирост.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135</TotalTime>
  <Words>264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Тема1</vt:lpstr>
      <vt:lpstr>Центральный район</vt:lpstr>
      <vt:lpstr>Границы района</vt:lpstr>
      <vt:lpstr>Состав района</vt:lpstr>
      <vt:lpstr> ОСОБЕННОСТИ ЭКОНОМИКО-ГЕОГРАФИЧЕСКОГО ПОЛОЖЕНИЯ </vt:lpstr>
      <vt:lpstr>Природа</vt:lpstr>
      <vt:lpstr>Историко-географическое положение</vt:lpstr>
      <vt:lpstr>Население </vt:lpstr>
      <vt:lpstr>Хозяйство</vt:lpstr>
      <vt:lpstr>Проблемы и перспективы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Центральный район</dc:title>
  <dc:creator>USER</dc:creator>
  <cp:lastModifiedBy>Лена</cp:lastModifiedBy>
  <cp:revision>15</cp:revision>
  <dcterms:created xsi:type="dcterms:W3CDTF">2011-02-02T16:34:41Z</dcterms:created>
  <dcterms:modified xsi:type="dcterms:W3CDTF">2011-02-05T14:00:58Z</dcterms:modified>
</cp:coreProperties>
</file>