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2" r:id="rId7"/>
    <p:sldId id="261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CC"/>
    <a:srgbClr val="003300"/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A424C-784F-411E-BA42-E700F3BFE4B6}" type="datetimeFigureOut">
              <a:rPr lang="ru-RU" smtClean="0"/>
              <a:pPr/>
              <a:t>01.02.2011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B2461-026E-4C7F-90B9-83E77575E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A424C-784F-411E-BA42-E700F3BFE4B6}" type="datetimeFigureOut">
              <a:rPr lang="ru-RU" smtClean="0"/>
              <a:pPr/>
              <a:t>01.02.2011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B2461-026E-4C7F-90B9-83E77575E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A424C-784F-411E-BA42-E700F3BFE4B6}" type="datetimeFigureOut">
              <a:rPr lang="ru-RU" smtClean="0"/>
              <a:pPr/>
              <a:t>01.02.2011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B2461-026E-4C7F-90B9-83E77575E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A424C-784F-411E-BA42-E700F3BFE4B6}" type="datetimeFigureOut">
              <a:rPr lang="ru-RU" smtClean="0"/>
              <a:pPr/>
              <a:t>01.02.2011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B2461-026E-4C7F-90B9-83E77575E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A424C-784F-411E-BA42-E700F3BFE4B6}" type="datetimeFigureOut">
              <a:rPr lang="ru-RU" smtClean="0"/>
              <a:pPr/>
              <a:t>01.02.2011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B2461-026E-4C7F-90B9-83E77575E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A424C-784F-411E-BA42-E700F3BFE4B6}" type="datetimeFigureOut">
              <a:rPr lang="ru-RU" smtClean="0"/>
              <a:pPr/>
              <a:t>01.02.2011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B2461-026E-4C7F-90B9-83E77575E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A424C-784F-411E-BA42-E700F3BFE4B6}" type="datetimeFigureOut">
              <a:rPr lang="ru-RU" smtClean="0"/>
              <a:pPr/>
              <a:t>01.02.2011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B2461-026E-4C7F-90B9-83E77575E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A424C-784F-411E-BA42-E700F3BFE4B6}" type="datetimeFigureOut">
              <a:rPr lang="ru-RU" smtClean="0"/>
              <a:pPr/>
              <a:t>01.02.2011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B2461-026E-4C7F-90B9-83E77575E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A424C-784F-411E-BA42-E700F3BFE4B6}" type="datetimeFigureOut">
              <a:rPr lang="ru-RU" smtClean="0"/>
              <a:pPr/>
              <a:t>01.02.2011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B2461-026E-4C7F-90B9-83E77575E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A424C-784F-411E-BA42-E700F3BFE4B6}" type="datetimeFigureOut">
              <a:rPr lang="ru-RU" smtClean="0"/>
              <a:pPr/>
              <a:t>01.02.2011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B2461-026E-4C7F-90B9-83E77575E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A424C-784F-411E-BA42-E700F3BFE4B6}" type="datetimeFigureOut">
              <a:rPr lang="ru-RU" smtClean="0"/>
              <a:pPr/>
              <a:t>01.02.2011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B2461-026E-4C7F-90B9-83E77575E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lu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1A424C-784F-411E-BA42-E700F3BFE4B6}" type="datetimeFigureOut">
              <a:rPr lang="ru-RU" smtClean="0"/>
              <a:pPr/>
              <a:t>01.02.2011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6B2461-026E-4C7F-90B9-83E77575E1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lus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3013087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Органические </a:t>
            </a:r>
            <a:r>
              <a:rPr lang="ru-RU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вещества. </a:t>
            </a:r>
            <a: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/>
            </a:r>
            <a:b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Общая </a:t>
            </a:r>
            <a:r>
              <a:rPr lang="ru-RU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характеристика. </a:t>
            </a:r>
            <a:r>
              <a:rPr lang="ru-RU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Липиды</a:t>
            </a:r>
            <a:r>
              <a:rPr lang="ru-RU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.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14612" y="214290"/>
            <a:ext cx="5961738" cy="6357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000100" y="0"/>
            <a:ext cx="638809" cy="6863417"/>
          </a:xfrm>
          <a:prstGeom prst="rect">
            <a:avLst/>
          </a:prstGeom>
          <a:gradFill flip="none" rotWithShape="1">
            <a:gsLst>
              <a:gs pos="0">
                <a:srgbClr val="92D050">
                  <a:shade val="30000"/>
                  <a:satMod val="115000"/>
                </a:srgbClr>
              </a:gs>
              <a:gs pos="50000">
                <a:srgbClr val="92D050">
                  <a:shade val="67500"/>
                  <a:satMod val="115000"/>
                </a:srgbClr>
              </a:gs>
              <a:gs pos="100000">
                <a:srgbClr val="92D050">
                  <a:shade val="100000"/>
                  <a:satMod val="115000"/>
                </a:srgbClr>
              </a:gs>
            </a:gsLst>
            <a:lin ang="10800000" scaled="1"/>
            <a:tileRect/>
          </a:gradFill>
          <a:ln w="19050">
            <a:solidFill>
              <a:srgbClr val="00B050"/>
            </a:solidFill>
            <a:prstDash val="lgDash"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БИОПОЛИМЕРЫ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28794" y="357166"/>
            <a:ext cx="5286412" cy="928694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ГРУППЫ ЛИПИДОВ</a:t>
            </a:r>
            <a:endParaRPr lang="ru-RU" sz="4400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57158" y="1857364"/>
            <a:ext cx="2286016" cy="1143008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НЕЙТРАЛЬНЫЕ ЖИРЫ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66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500826" y="1928802"/>
            <a:ext cx="2286016" cy="1143008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ФОСФОЛИПИДЫ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66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143108" y="4357694"/>
            <a:ext cx="2286016" cy="1143008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ВОСКА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66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214942" y="3929066"/>
            <a:ext cx="2286016" cy="1143008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66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СТЕРОИДЫ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66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3143248"/>
            <a:ext cx="2286016" cy="85725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РАСТИТЕЛЬНЫЕ МАСЛА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43108" y="5643578"/>
            <a:ext cx="2286016" cy="85725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РАСТИТЕЛЬНЫЕ И ЖИВОТНЫЕ  ВОСКА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14942" y="5214950"/>
            <a:ext cx="2286016" cy="85725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ПОЛОВЫЕ ГОРМОНЫ</a:t>
            </a:r>
            <a:endParaRPr lang="ru-RU" b="1" dirty="0">
              <a:solidFill>
                <a:srgbClr val="00B050"/>
              </a:solidFill>
            </a:endParaRPr>
          </a:p>
        </p:txBody>
      </p:sp>
      <p:cxnSp>
        <p:nvCxnSpPr>
          <p:cNvPr id="12" name="Соединительная линия уступом 11"/>
          <p:cNvCxnSpPr>
            <a:stCxn id="2" idx="2"/>
            <a:endCxn id="5" idx="0"/>
          </p:cNvCxnSpPr>
          <p:nvPr/>
        </p:nvCxnSpPr>
        <p:spPr>
          <a:xfrm rot="5400000">
            <a:off x="2393141" y="2178835"/>
            <a:ext cx="3071834" cy="1285884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4" name="Соединительная линия уступом 13"/>
          <p:cNvCxnSpPr>
            <a:endCxn id="6" idx="0"/>
          </p:cNvCxnSpPr>
          <p:nvPr/>
        </p:nvCxnSpPr>
        <p:spPr>
          <a:xfrm rot="16200000" flipH="1">
            <a:off x="4321967" y="1893083"/>
            <a:ext cx="2643206" cy="142876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8" name="Shape 17"/>
          <p:cNvCxnSpPr>
            <a:stCxn id="2" idx="1"/>
            <a:endCxn id="3" idx="0"/>
          </p:cNvCxnSpPr>
          <p:nvPr/>
        </p:nvCxnSpPr>
        <p:spPr>
          <a:xfrm rot="10800000" flipV="1">
            <a:off x="1500166" y="821512"/>
            <a:ext cx="428628" cy="1035851"/>
          </a:xfrm>
          <a:prstGeom prst="bentConnector2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Shape 20"/>
          <p:cNvCxnSpPr>
            <a:stCxn id="2" idx="3"/>
            <a:endCxn id="4" idx="0"/>
          </p:cNvCxnSpPr>
          <p:nvPr/>
        </p:nvCxnSpPr>
        <p:spPr>
          <a:xfrm>
            <a:off x="7215206" y="821513"/>
            <a:ext cx="428628" cy="1107289"/>
          </a:xfrm>
          <a:prstGeom prst="bentConnector2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0"/>
            <a:ext cx="8643998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/>
                <a:solidFill>
                  <a:srgbClr val="003300"/>
                </a:solidFill>
              </a:rPr>
              <a:t>ФУНКЦИИ ЛИПИДОВ</a:t>
            </a:r>
            <a:endParaRPr lang="ru-RU" sz="4400" b="1" dirty="0">
              <a:ln/>
              <a:solidFill>
                <a:srgbClr val="0033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785794"/>
            <a:ext cx="4214842" cy="2554545"/>
          </a:xfrm>
          <a:prstGeom prst="rect">
            <a:avLst/>
          </a:prstGeom>
          <a:gradFill flip="none" rotWithShape="1">
            <a:gsLst>
              <a:gs pos="0">
                <a:srgbClr val="99FFCC">
                  <a:shade val="30000"/>
                  <a:satMod val="115000"/>
                </a:srgbClr>
              </a:gs>
              <a:gs pos="50000">
                <a:srgbClr val="99FFCC">
                  <a:shade val="67500"/>
                  <a:satMod val="115000"/>
                </a:srgbClr>
              </a:gs>
              <a:gs pos="100000">
                <a:srgbClr val="99FFCC">
                  <a:shade val="100000"/>
                  <a:satMod val="115000"/>
                </a:srgbClr>
              </a:gs>
            </a:gsLst>
            <a:lin ang="13500000" scaled="1"/>
            <a:tileRect/>
          </a:gradFill>
          <a:ln w="190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СТРУКТУРНАЯ</a:t>
            </a:r>
          </a:p>
          <a:p>
            <a:r>
              <a:rPr lang="ru-RU" sz="4000" b="1" dirty="0" smtClean="0"/>
              <a:t>ЭНЕРГЕТИЧЕСКАЯ</a:t>
            </a:r>
          </a:p>
          <a:p>
            <a:r>
              <a:rPr lang="ru-RU" sz="4000" b="1" dirty="0" smtClean="0"/>
              <a:t>ЗАПАСАЮЩАЯ</a:t>
            </a:r>
          </a:p>
          <a:p>
            <a:r>
              <a:rPr lang="ru-RU" sz="4000" b="1" dirty="0" smtClean="0"/>
              <a:t>ЗАЩИТНАЯ</a:t>
            </a:r>
            <a:endParaRPr lang="ru-RU" sz="4000" b="1" dirty="0"/>
          </a:p>
        </p:txBody>
      </p:sp>
      <p:pic>
        <p:nvPicPr>
          <p:cNvPr id="4" name="Рисунок 3" descr="12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43306" y="2500306"/>
            <a:ext cx="5239628" cy="4191703"/>
          </a:xfrm>
          <a:prstGeom prst="rect">
            <a:avLst/>
          </a:prstGeom>
          <a:ln>
            <a:solidFill>
              <a:srgbClr val="00B05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lipid2xm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7224" y="4286256"/>
            <a:ext cx="1767286" cy="17383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25</Words>
  <Application>Microsoft Office PowerPoint</Application>
  <PresentationFormat>Экран (4:3)</PresentationFormat>
  <Paragraphs>15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Органические вещества.  Общая характеристика. Липиды.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Прокариотическая клетка</dc:title>
  <dc:creator>Лена</dc:creator>
  <cp:lastModifiedBy>Лена</cp:lastModifiedBy>
  <cp:revision>10</cp:revision>
  <dcterms:created xsi:type="dcterms:W3CDTF">2011-02-01T14:08:19Z</dcterms:created>
  <dcterms:modified xsi:type="dcterms:W3CDTF">2011-02-01T18:50:46Z</dcterms:modified>
</cp:coreProperties>
</file>