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F7DC4-CADB-4596-8F0C-350652BBC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97A03-96C7-4022-91B3-55CB13A63B2A}" type="datetimeFigureOut">
              <a:rPr lang="ru-RU" smtClean="0"/>
              <a:t>25.01.2011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94E6E-814B-48AA-9AFF-2773E65623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2727335"/>
          </a:xfr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  <a:alpha val="5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8575">
            <a:solidFill>
              <a:srgbClr val="C00000"/>
            </a:solidFill>
            <a:prstDash val="sysDot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Особенности организации многоклеточных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животных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  <a:shade val="30000"/>
                <a:satMod val="115000"/>
                <a:alpha val="5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7429552" cy="11430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Характерные черты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2cef360589c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1" y="142852"/>
            <a:ext cx="1073247" cy="1143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85720" y="1643050"/>
            <a:ext cx="88582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Морфологическое и функциональное различие клеток их тела. В ходе эволюции сходные клетки в теле многоклеточных животных специализировались на выполнении определенных функций, что привело к формированию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тканей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Разные ткани объединились 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 органы - 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системы органов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Для осуществления взаимосвязи между ними и координации их работы образовались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регуляторные системы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нервная и эндокринная. </a:t>
            </a:r>
          </a:p>
          <a:p>
            <a:pPr>
              <a:buBlip>
                <a:blip r:embed="rId3"/>
              </a:buBlip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Благодаря нервной и гуморальной регуляции многоклеточный организм функционирует как целостная биологическая система.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  <a:shade val="30000"/>
                <a:satMod val="115000"/>
                <a:alpha val="5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5"/>
          <p:cNvGrpSpPr>
            <a:grpSpLocks noChangeAspect="1"/>
          </p:cNvGrpSpPr>
          <p:nvPr/>
        </p:nvGrpSpPr>
        <p:grpSpPr bwMode="auto">
          <a:xfrm>
            <a:off x="152400" y="95251"/>
            <a:ext cx="8847711" cy="6610350"/>
            <a:chOff x="1011" y="1296"/>
            <a:chExt cx="4101" cy="1152"/>
          </a:xfrm>
        </p:grpSpPr>
        <p:cxnSp>
          <p:nvCxnSpPr>
            <p:cNvPr id="25603" name="_s31765"/>
            <p:cNvCxnSpPr>
              <a:cxnSpLocks noChangeShapeType="1"/>
              <a:stCxn id="18" idx="0"/>
              <a:endCxn id="14" idx="2"/>
            </p:cNvCxnSpPr>
            <p:nvPr/>
          </p:nvCxnSpPr>
          <p:spPr bwMode="auto">
            <a:xfrm rot="16200000" flipV="1">
              <a:off x="4251" y="1728"/>
              <a:ext cx="199" cy="497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604" name="_s31763"/>
            <p:cNvCxnSpPr>
              <a:cxnSpLocks noChangeShapeType="1"/>
              <a:stCxn id="17" idx="0"/>
              <a:endCxn id="14" idx="2"/>
            </p:cNvCxnSpPr>
            <p:nvPr/>
          </p:nvCxnSpPr>
          <p:spPr bwMode="auto">
            <a:xfrm rot="5400000" flipH="1" flipV="1">
              <a:off x="3788" y="1761"/>
              <a:ext cx="198" cy="430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605" name="_s31761"/>
            <p:cNvCxnSpPr>
              <a:cxnSpLocks noChangeShapeType="1"/>
              <a:stCxn id="16" idx="0"/>
              <a:endCxn id="13" idx="2"/>
            </p:cNvCxnSpPr>
            <p:nvPr/>
          </p:nvCxnSpPr>
          <p:spPr bwMode="auto">
            <a:xfrm rot="16200000" flipV="1">
              <a:off x="2238" y="1619"/>
              <a:ext cx="172" cy="715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606" name="_s31759"/>
            <p:cNvCxnSpPr>
              <a:cxnSpLocks noChangeShapeType="1"/>
              <a:stCxn id="15" idx="0"/>
              <a:endCxn id="13" idx="2"/>
            </p:cNvCxnSpPr>
            <p:nvPr/>
          </p:nvCxnSpPr>
          <p:spPr bwMode="auto">
            <a:xfrm rot="5400000" flipH="1" flipV="1">
              <a:off x="1675" y="1771"/>
              <a:ext cx="172" cy="412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607" name="_s31756"/>
            <p:cNvCxnSpPr>
              <a:cxnSpLocks noChangeShapeType="1"/>
              <a:stCxn id="14" idx="0"/>
              <a:endCxn id="12" idx="2"/>
            </p:cNvCxnSpPr>
            <p:nvPr/>
          </p:nvCxnSpPr>
          <p:spPr bwMode="auto">
            <a:xfrm rot="16200000" flipV="1">
              <a:off x="3535" y="1161"/>
              <a:ext cx="144" cy="991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608" name="_s31754"/>
            <p:cNvCxnSpPr>
              <a:cxnSpLocks noChangeShapeType="1"/>
              <a:stCxn id="13" idx="0"/>
              <a:endCxn id="12" idx="2"/>
            </p:cNvCxnSpPr>
            <p:nvPr/>
          </p:nvCxnSpPr>
          <p:spPr bwMode="auto">
            <a:xfrm rot="5400000" flipH="1" flipV="1">
              <a:off x="2467" y="1083"/>
              <a:ext cx="144" cy="1145"/>
            </a:xfrm>
            <a:prstGeom prst="bentConnector3">
              <a:avLst>
                <a:gd name="adj1" fmla="val 50000"/>
              </a:avLst>
            </a:prstGeom>
            <a:ln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2" name="_s31750"/>
            <p:cNvSpPr>
              <a:spLocks noChangeArrowheads="1"/>
            </p:cNvSpPr>
            <p:nvPr/>
          </p:nvSpPr>
          <p:spPr bwMode="auto">
            <a:xfrm>
              <a:off x="2388" y="1296"/>
              <a:ext cx="1448" cy="288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2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Подцарство</a:t>
              </a:r>
              <a:endPara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defRPr/>
              </a:pPr>
              <a:r>
                <a:rPr lang="ru-RU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Многоклеточные</a:t>
              </a:r>
              <a:endPara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_s31751"/>
            <p:cNvSpPr>
              <a:spLocks noChangeArrowheads="1"/>
            </p:cNvSpPr>
            <p:nvPr/>
          </p:nvSpPr>
          <p:spPr bwMode="auto">
            <a:xfrm>
              <a:off x="1371" y="1728"/>
              <a:ext cx="1192" cy="163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Беспозвоночные</a:t>
              </a:r>
            </a:p>
          </p:txBody>
        </p:sp>
        <p:sp>
          <p:nvSpPr>
            <p:cNvPr id="14" name="_s31753"/>
            <p:cNvSpPr>
              <a:spLocks noChangeArrowheads="1"/>
            </p:cNvSpPr>
            <p:nvPr/>
          </p:nvSpPr>
          <p:spPr bwMode="auto">
            <a:xfrm>
              <a:off x="3556" y="1728"/>
              <a:ext cx="1093" cy="149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lIns="0" tIns="0" rIns="0" bIns="0" anchor="b" anchorCtr="0"/>
            <a:lstStyle/>
            <a:p>
              <a:pPr algn="ctr">
                <a:defRPr/>
              </a:pPr>
              <a:r>
                <a:rPr lang="ru-RU" sz="24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Хордовые</a:t>
              </a:r>
            </a:p>
            <a:p>
              <a:pPr algn="ctr">
                <a:defRPr/>
              </a:pPr>
              <a:r>
                <a:rPr lang="ru-RU" sz="1600" b="1" i="1" dirty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</a:p>
          </p:txBody>
        </p:sp>
        <p:sp>
          <p:nvSpPr>
            <p:cNvPr id="15" name="_s31758"/>
            <p:cNvSpPr>
              <a:spLocks noChangeArrowheads="1"/>
            </p:cNvSpPr>
            <p:nvPr/>
          </p:nvSpPr>
          <p:spPr bwMode="auto">
            <a:xfrm>
              <a:off x="1011" y="2063"/>
              <a:ext cx="1088" cy="223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Двухслойные:</a:t>
              </a:r>
            </a:p>
            <a:p>
              <a:pPr algn="ctr"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Губки </a:t>
              </a:r>
            </a:p>
            <a:p>
              <a:pPr algn="ctr"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Кишечнополостные</a:t>
              </a:r>
            </a:p>
            <a:p>
              <a:pPr algn="ctr">
                <a:defRPr/>
              </a:pPr>
              <a:endParaRPr lang="ru-RU" dirty="0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6" name="_s31760"/>
            <p:cNvSpPr>
              <a:spLocks noChangeArrowheads="1"/>
            </p:cNvSpPr>
            <p:nvPr/>
          </p:nvSpPr>
          <p:spPr bwMode="auto">
            <a:xfrm>
              <a:off x="2106" y="2063"/>
              <a:ext cx="1152" cy="38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Трехслойные: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Плоские черви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Круглые черви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Кольчатые черви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Членистоногие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Моллюски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Иглокожие  </a:t>
              </a:r>
            </a:p>
          </p:txBody>
        </p:sp>
        <p:sp>
          <p:nvSpPr>
            <p:cNvPr id="17" name="_s31762"/>
            <p:cNvSpPr>
              <a:spLocks noChangeArrowheads="1"/>
            </p:cNvSpPr>
            <p:nvPr/>
          </p:nvSpPr>
          <p:spPr bwMode="auto">
            <a:xfrm>
              <a:off x="3291" y="2075"/>
              <a:ext cx="762" cy="198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ru-RU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Бесчерепные:</a:t>
              </a:r>
            </a:p>
            <a:p>
              <a:pPr>
                <a:defRPr/>
              </a:pPr>
              <a:r>
                <a:rPr lang="ru-RU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Ланцетники </a:t>
              </a:r>
            </a:p>
          </p:txBody>
        </p:sp>
        <p:sp>
          <p:nvSpPr>
            <p:cNvPr id="18" name="_s31764"/>
            <p:cNvSpPr>
              <a:spLocks noChangeArrowheads="1"/>
            </p:cNvSpPr>
            <p:nvPr/>
          </p:nvSpPr>
          <p:spPr bwMode="auto">
            <a:xfrm>
              <a:off x="4086" y="2076"/>
              <a:ext cx="1026" cy="34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>
                <a:defRPr/>
              </a:pPr>
              <a:r>
                <a:rPr lang="ru-RU" b="1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Черепные: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Рыбы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Земноводные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Пресмыкающиеся</a:t>
              </a:r>
            </a:p>
            <a:p>
              <a:pPr>
                <a:buFontTx/>
                <a:buChar char="-"/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Птицы</a:t>
              </a:r>
            </a:p>
            <a:p>
              <a:pPr>
                <a:buFontTx/>
                <a:buChar char="-"/>
                <a:defRPr/>
              </a:pPr>
              <a:r>
                <a:rPr lang="ru-RU" b="1" dirty="0" smtClean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Млекопитающие</a:t>
              </a:r>
              <a:endPara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  <a:shade val="30000"/>
                <a:satMod val="115000"/>
                <a:alpha val="55000"/>
              </a:schemeClr>
            </a:gs>
            <a:gs pos="50000">
              <a:schemeClr val="accent6">
                <a:lumMod val="20000"/>
                <a:lumOff val="80000"/>
                <a:shade val="67500"/>
                <a:satMod val="115000"/>
              </a:schemeClr>
            </a:gs>
            <a:gs pos="100000">
              <a:schemeClr val="accent6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515220" cy="11430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СИММЕТРИЯ ТЕЛА</a:t>
            </a:r>
            <a:endParaRPr lang="ru-RU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Содержимое 5" descr="4c06c5bf7d9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072" y="9543"/>
            <a:ext cx="1048107" cy="1357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0501010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071678"/>
            <a:ext cx="8498218" cy="368620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5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400948" cy="1143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ПОЛОСТИ ТЕЛА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Содержимое 3" descr="5e644004377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52"/>
            <a:ext cx="752477" cy="1143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050101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928802"/>
            <a:ext cx="8515412" cy="40719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5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119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Особенности организации многоклеточных животных</vt:lpstr>
      <vt:lpstr>Характерные черты</vt:lpstr>
      <vt:lpstr>Слайд 3</vt:lpstr>
      <vt:lpstr>СИММЕТРИЯ ТЕЛА</vt:lpstr>
      <vt:lpstr>ПОЛОСТИ ТЕЛА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организации многоклеточных животных</dc:title>
  <dc:creator>Лена</dc:creator>
  <cp:lastModifiedBy>Лена</cp:lastModifiedBy>
  <cp:revision>5</cp:revision>
  <dcterms:created xsi:type="dcterms:W3CDTF">2011-01-25T16:40:01Z</dcterms:created>
  <dcterms:modified xsi:type="dcterms:W3CDTF">2011-01-25T17:13:35Z</dcterms:modified>
</cp:coreProperties>
</file>