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4ECBA"/>
    <a:srgbClr val="006600"/>
    <a:srgbClr val="004821"/>
    <a:srgbClr val="66FF33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45" d="100"/>
          <a:sy n="45" d="100"/>
        </p:scale>
        <p:origin x="-114" y="-12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3DD79D-FD41-41EC-BFEF-07697C149919}" type="datetimeFigureOut">
              <a:rPr lang="ru-RU" smtClean="0"/>
              <a:t>24.01.2010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B995CA-5003-4E1F-911B-BC4855DEB9B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med">
    <p:pull dir="r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3DD79D-FD41-41EC-BFEF-07697C149919}" type="datetimeFigureOut">
              <a:rPr lang="ru-RU" smtClean="0"/>
              <a:t>24.01.2010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B995CA-5003-4E1F-911B-BC4855DEB9B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med">
    <p:pull dir="r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3DD79D-FD41-41EC-BFEF-07697C149919}" type="datetimeFigureOut">
              <a:rPr lang="ru-RU" smtClean="0"/>
              <a:t>24.01.2010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B995CA-5003-4E1F-911B-BC4855DEB9B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med">
    <p:pull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3DD79D-FD41-41EC-BFEF-07697C149919}" type="datetimeFigureOut">
              <a:rPr lang="ru-RU" smtClean="0"/>
              <a:t>24.01.2010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B995CA-5003-4E1F-911B-BC4855DEB9B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med">
    <p:pull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3DD79D-FD41-41EC-BFEF-07697C149919}" type="datetimeFigureOut">
              <a:rPr lang="ru-RU" smtClean="0"/>
              <a:t>24.01.2010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B995CA-5003-4E1F-911B-BC4855DEB9B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med">
    <p:pull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3DD79D-FD41-41EC-BFEF-07697C149919}" type="datetimeFigureOut">
              <a:rPr lang="ru-RU" smtClean="0"/>
              <a:t>24.01.2010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B995CA-5003-4E1F-911B-BC4855DEB9B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med">
    <p:pull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3DD79D-FD41-41EC-BFEF-07697C149919}" type="datetimeFigureOut">
              <a:rPr lang="ru-RU" smtClean="0"/>
              <a:t>24.01.2010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B995CA-5003-4E1F-911B-BC4855DEB9B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med">
    <p:pull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3DD79D-FD41-41EC-BFEF-07697C149919}" type="datetimeFigureOut">
              <a:rPr lang="ru-RU" smtClean="0"/>
              <a:t>24.01.2010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B995CA-5003-4E1F-911B-BC4855DEB9B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med">
    <p:pull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3DD79D-FD41-41EC-BFEF-07697C149919}" type="datetimeFigureOut">
              <a:rPr lang="ru-RU" smtClean="0"/>
              <a:t>24.01.2010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B995CA-5003-4E1F-911B-BC4855DEB9B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med">
    <p:pull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3DD79D-FD41-41EC-BFEF-07697C149919}" type="datetimeFigureOut">
              <a:rPr lang="ru-RU" smtClean="0"/>
              <a:t>24.01.2010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B995CA-5003-4E1F-911B-BC4855DEB9B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med">
    <p:pull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3DD79D-FD41-41EC-BFEF-07697C149919}" type="datetimeFigureOut">
              <a:rPr lang="ru-RU" smtClean="0"/>
              <a:t>24.01.2010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B995CA-5003-4E1F-911B-BC4855DEB9B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med">
    <p:pull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3DD79D-FD41-41EC-BFEF-07697C149919}" type="datetimeFigureOut">
              <a:rPr lang="ru-RU" smtClean="0"/>
              <a:t>24.01.2010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B995CA-5003-4E1F-911B-BC4855DEB9B9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med">
    <p:pull dir="r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gi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7" Type="http://schemas.openxmlformats.org/officeDocument/2006/relationships/image" Target="../media/image31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jpeg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wm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wm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6.w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7" Type="http://schemas.openxmlformats.org/officeDocument/2006/relationships/image" Target="../media/image41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0.jpeg"/><Relationship Id="rId5" Type="http://schemas.openxmlformats.org/officeDocument/2006/relationships/image" Target="../media/image39.jpeg"/><Relationship Id="rId4" Type="http://schemas.openxmlformats.org/officeDocument/2006/relationships/image" Target="../media/image38.w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gif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gif"/><Relationship Id="rId3" Type="http://schemas.openxmlformats.org/officeDocument/2006/relationships/image" Target="../media/image5.gif"/><Relationship Id="rId7" Type="http://schemas.openxmlformats.org/officeDocument/2006/relationships/image" Target="../media/image9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9" Type="http://schemas.openxmlformats.org/officeDocument/2006/relationships/image" Target="../media/image11.w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wm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wm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25000" b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0" y="0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kumimoji="0" lang="ru-RU" sz="5400" b="1" i="0" u="none" strike="noStrike" cap="none" spc="0" normalizeH="0" baseline="0" dirty="0" smtClean="0">
                <a:ln w="900" cmpd="sng">
                  <a:solidFill>
                    <a:schemeClr val="tx1">
                      <a:alpha val="55000"/>
                    </a:schemeClr>
                  </a:solidFill>
                  <a:prstDash val="solid"/>
                </a:ln>
                <a:solidFill>
                  <a:schemeClr val="tx1">
                    <a:alpha val="40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Центрально-Чернозёмный экономический район</a:t>
            </a:r>
            <a:endParaRPr lang="ru-RU" sz="5400" b="1" cap="none" spc="0" dirty="0">
              <a:ln w="900" cmpd="sng">
                <a:solidFill>
                  <a:schemeClr val="tx1">
                    <a:alpha val="55000"/>
                  </a:schemeClr>
                </a:solidFill>
                <a:prstDash val="solid"/>
              </a:ln>
              <a:solidFill>
                <a:schemeClr val="tx1">
                  <a:alpha val="40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</p:spTree>
  </p:cSld>
  <p:clrMapOvr>
    <a:masterClrMapping/>
  </p:clrMapOvr>
  <p:transition spd="med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0"/>
            <a:ext cx="4286248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600" b="1" cap="none" spc="0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92D05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Население</a:t>
            </a:r>
            <a:endParaRPr lang="ru-RU" sz="66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0" y="1142984"/>
            <a:ext cx="6286512" cy="2585323"/>
          </a:xfrm>
          <a:prstGeom prst="rect">
            <a:avLst/>
          </a:prstGeom>
          <a:solidFill>
            <a:srgbClr val="D4ECBA">
              <a:alpha val="18000"/>
            </a:srgbClr>
          </a:solidFill>
          <a:ln>
            <a:solidFill>
              <a:srgbClr val="006600"/>
            </a:solidFill>
          </a:ln>
        </p:spPr>
        <p:txBody>
          <a:bodyPr wrap="square">
            <a:spAutoFit/>
          </a:bodyPr>
          <a:lstStyle/>
          <a:p>
            <a:r>
              <a:rPr lang="ru-RU" dirty="0" smtClean="0">
                <a:latin typeface="Century Gothic" pitchFamily="34" charset="0"/>
              </a:rPr>
              <a:t>Население </a:t>
            </a:r>
            <a:r>
              <a:rPr lang="ru-RU" dirty="0">
                <a:latin typeface="Century Gothic" pitchFamily="34" charset="0"/>
              </a:rPr>
              <a:t>в Центрально-Черноземном районе с 1959 по 1986 гг. сократилось на 1,4 </a:t>
            </a:r>
            <a:r>
              <a:rPr lang="ru-RU" dirty="0" err="1">
                <a:latin typeface="Century Gothic" pitchFamily="34" charset="0"/>
              </a:rPr>
              <a:t>млн</a:t>
            </a:r>
            <a:r>
              <a:rPr lang="ru-RU" dirty="0">
                <a:latin typeface="Century Gothic" pitchFamily="34" charset="0"/>
              </a:rPr>
              <a:t> человек</a:t>
            </a:r>
            <a:r>
              <a:rPr lang="ru-RU" dirty="0" smtClean="0">
                <a:latin typeface="Century Gothic" pitchFamily="34" charset="0"/>
              </a:rPr>
              <a:t>. </a:t>
            </a:r>
            <a:r>
              <a:rPr lang="ru-RU" dirty="0">
                <a:latin typeface="Century Gothic" pitchFamily="34" charset="0"/>
              </a:rPr>
              <a:t>Но с 1991 г. наблюдается незначительный рост численности населения района, связанный, прежде всего с положительным сальдо межрайонной миграции. В 1996 г. на территории ЦЧР проживало 7,8 млн. человек. Наибольшей численностью населения обладает Воронежская область (2,5 млн. </a:t>
            </a:r>
            <a:r>
              <a:rPr lang="ru-RU" dirty="0" smtClean="0">
                <a:latin typeface="Century Gothic" pitchFamily="34" charset="0"/>
              </a:rPr>
              <a:t>человек).</a:t>
            </a:r>
            <a:endParaRPr lang="ru-RU" dirty="0"/>
          </a:p>
        </p:txBody>
      </p:sp>
      <p:sp>
        <p:nvSpPr>
          <p:cNvPr id="22529" name="Rectangle 1"/>
          <p:cNvSpPr>
            <a:spLocks noChangeArrowheads="1"/>
          </p:cNvSpPr>
          <p:nvPr/>
        </p:nvSpPr>
        <p:spPr bwMode="auto">
          <a:xfrm>
            <a:off x="0" y="3995678"/>
            <a:ext cx="5286380" cy="2862322"/>
          </a:xfrm>
          <a:prstGeom prst="rect">
            <a:avLst/>
          </a:prstGeom>
          <a:solidFill>
            <a:srgbClr val="D4ECBA">
              <a:alpha val="18000"/>
            </a:srgbClr>
          </a:solidFill>
          <a:ln w="9525">
            <a:solidFill>
              <a:srgbClr val="006600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entury Gothic" pitchFamily="34" charset="0"/>
                <a:ea typeface="Times New Roman" pitchFamily="18" charset="0"/>
                <a:cs typeface="Times New Roman" pitchFamily="18" charset="0"/>
              </a:rPr>
              <a:t>За послевоенные годы под влиянием внутренней миграции заметно выросла доля городского населения, хотя она и остается в районе меньшей, чем в среднем по России. Только за период с 1986 по 1996 г. доля горожан увеличилась на 3,8% и составила 61,6%. Наиболее высок этот показатель в настоящее время в Белгородской и Липецкой областях, ниже всего — в Тамбовской области.</a:t>
            </a:r>
            <a:endParaRPr kumimoji="0" lang="ru-RU" b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entury Gothic" pitchFamily="34" charset="0"/>
            </a:endParaRPr>
          </a:p>
        </p:txBody>
      </p:sp>
      <p:pic>
        <p:nvPicPr>
          <p:cNvPr id="9" name="Рисунок 8" descr="352_big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00826" y="2357430"/>
            <a:ext cx="2381245" cy="178593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2531" name="Picture 3" descr="C:\Program Files\Microsoft Office\CLIPART\PUB60COR\AG00011_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643834" y="0"/>
            <a:ext cx="1247775" cy="140970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225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animBg="1"/>
      <p:bldP spid="2252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85720" y="1142984"/>
            <a:ext cx="5429288" cy="2862322"/>
          </a:xfrm>
          <a:prstGeom prst="rect">
            <a:avLst/>
          </a:prstGeom>
          <a:solidFill>
            <a:srgbClr val="D4ECBA">
              <a:alpha val="18000"/>
            </a:srgbClr>
          </a:solidFill>
          <a:ln>
            <a:solidFill>
              <a:srgbClr val="006600"/>
            </a:solidFill>
          </a:ln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Century Gothic" pitchFamily="34" charset="0"/>
              </a:rPr>
              <a:t>По половому составу населения район имеет примерно такие же показатели, как и Центральная Россия в целом: доля мужского населения здесь меньше, чем женского (46,1%). Население в трудоспособном возрасте составляет 54,5%. Это на 2,1% меньше, чем в Центральном районе, и на 2,5% меньше, чем в среднем по России. </a:t>
            </a:r>
          </a:p>
          <a:p>
            <a:endParaRPr lang="ru-RU" dirty="0" smtClean="0">
              <a:latin typeface="Century Gothic" pitchFamily="34" charset="0"/>
            </a:endParaRPr>
          </a:p>
          <a:p>
            <a:r>
              <a:rPr lang="ru-RU" dirty="0" smtClean="0">
                <a:latin typeface="Century Gothic" pitchFamily="34" charset="0"/>
              </a:rPr>
              <a:t>Плотность населения — 47 человек на 1 км</a:t>
            </a:r>
            <a:r>
              <a:rPr lang="ru-RU" baseline="30000" dirty="0" smtClean="0">
                <a:latin typeface="Century Gothic" pitchFamily="34" charset="0"/>
              </a:rPr>
              <a:t>2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143636" y="1142984"/>
            <a:ext cx="2143140" cy="3139321"/>
          </a:xfrm>
          <a:prstGeom prst="rect">
            <a:avLst/>
          </a:prstGeom>
          <a:solidFill>
            <a:srgbClr val="D4ECBA">
              <a:alpha val="18000"/>
            </a:srgbClr>
          </a:solidFill>
          <a:ln>
            <a:solidFill>
              <a:srgbClr val="006600"/>
            </a:solidFill>
          </a:ln>
        </p:spPr>
        <p:txBody>
          <a:bodyPr wrap="square" rtlCol="0">
            <a:spAutoFit/>
          </a:bodyPr>
          <a:lstStyle/>
          <a:p>
            <a:r>
              <a:rPr lang="ru-RU" dirty="0">
                <a:latin typeface="Century Gothic" pitchFamily="34" charset="0"/>
              </a:rPr>
              <a:t>Среди многочисленных сел и деревень района расположены городские поселения: 50 городов и 83 поселка городского типа. </a:t>
            </a:r>
          </a:p>
        </p:txBody>
      </p:sp>
      <p:pic>
        <p:nvPicPr>
          <p:cNvPr id="8" name="Рисунок 7" descr="Липецк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214678" y="5214950"/>
            <a:ext cx="2000264" cy="132907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Рисунок 8" descr="Тамбов.jpgяа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5720" y="4286256"/>
            <a:ext cx="2071670" cy="155375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Рисунок 9" descr="Белгород.jpe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715140" y="4714884"/>
            <a:ext cx="2141367" cy="142876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" name="Рисунок 11" descr="в.jpe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714480" y="4857760"/>
            <a:ext cx="1593960" cy="150019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3" name="Рисунок 12" descr="Курск.jp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000628" y="4857760"/>
            <a:ext cx="1852795" cy="123259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med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0"/>
            <a:ext cx="707233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5400" b="1" cap="none" spc="0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92D05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Хозяйство района</a:t>
            </a:r>
            <a:endParaRPr lang="ru-RU" sz="54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0" y="1214422"/>
            <a:ext cx="4572000" cy="5355312"/>
          </a:xfrm>
          <a:prstGeom prst="rect">
            <a:avLst/>
          </a:prstGeom>
          <a:solidFill>
            <a:srgbClr val="D4ECBA">
              <a:alpha val="18000"/>
            </a:srgbClr>
          </a:solidFill>
        </p:spPr>
        <p:txBody>
          <a:bodyPr wrap="square">
            <a:spAutoFit/>
          </a:bodyPr>
          <a:lstStyle/>
          <a:p>
            <a:r>
              <a:rPr lang="ru-RU" b="1" dirty="0">
                <a:latin typeface="Century Gothic" pitchFamily="34" charset="0"/>
              </a:rPr>
              <a:t>Пирометаллургический цикл черных металлов представлен всеми стадиями: от самой крупной в России добычи железных руд в пределах КМА </a:t>
            </a:r>
            <a:r>
              <a:rPr lang="ru-RU" b="1" dirty="0" smtClean="0">
                <a:latin typeface="Century Gothic" pitchFamily="34" charset="0"/>
              </a:rPr>
              <a:t> до </a:t>
            </a:r>
            <a:r>
              <a:rPr lang="ru-RU" b="1" dirty="0">
                <a:latin typeface="Century Gothic" pitchFamily="34" charset="0"/>
              </a:rPr>
              <a:t>производства черных металлов и утилизации отходов коксования для получения азотных </a:t>
            </a:r>
            <a:r>
              <a:rPr lang="ru-RU" b="1" dirty="0" smtClean="0">
                <a:latin typeface="Century Gothic" pitchFamily="34" charset="0"/>
              </a:rPr>
              <a:t>туков.</a:t>
            </a:r>
          </a:p>
          <a:p>
            <a:endParaRPr lang="ru-RU" dirty="0" smtClean="0">
              <a:latin typeface="Century Gothic" pitchFamily="34" charset="0"/>
            </a:endParaRPr>
          </a:p>
          <a:p>
            <a:r>
              <a:rPr lang="ru-RU" b="1" dirty="0" smtClean="0">
                <a:solidFill>
                  <a:srgbClr val="004821"/>
                </a:solidFill>
                <a:latin typeface="Century Gothic" pitchFamily="34" charset="0"/>
              </a:rPr>
              <a:t>Черная металлургия работает на местном сырье и привозном топливе — череповецком коксе. </a:t>
            </a:r>
          </a:p>
          <a:p>
            <a:endParaRPr lang="ru-RU" b="1" dirty="0">
              <a:latin typeface="Century Gothic" pitchFamily="34" charset="0"/>
            </a:endParaRPr>
          </a:p>
          <a:p>
            <a:r>
              <a:rPr lang="ru-RU" b="1" dirty="0">
                <a:latin typeface="Century Gothic" pitchFamily="34" charset="0"/>
              </a:rPr>
              <a:t>Машиностроительный комплекс — один из важнейших в районе</a:t>
            </a:r>
            <a:r>
              <a:rPr lang="ru-RU" b="1" dirty="0" smtClean="0">
                <a:latin typeface="Century Gothic" pitchFamily="34" charset="0"/>
              </a:rPr>
              <a:t>.</a:t>
            </a:r>
          </a:p>
          <a:p>
            <a:endParaRPr lang="ru-RU" b="1" dirty="0" smtClean="0">
              <a:latin typeface="Century Gothic" pitchFamily="34" charset="0"/>
            </a:endParaRPr>
          </a:p>
          <a:p>
            <a:r>
              <a:rPr lang="ru-RU" b="1" dirty="0" smtClean="0">
                <a:solidFill>
                  <a:srgbClr val="004821"/>
                </a:solidFill>
                <a:latin typeface="Century Gothic" pitchFamily="34" charset="0"/>
              </a:rPr>
              <a:t>Особенность района — развитый ВПК, особенно в Воронежской обл. </a:t>
            </a:r>
          </a:p>
          <a:p>
            <a:endParaRPr lang="ru-RU" b="1" dirty="0" smtClean="0"/>
          </a:p>
        </p:txBody>
      </p:sp>
      <p:sp>
        <p:nvSpPr>
          <p:cNvPr id="9" name="Прямоугольник 8"/>
          <p:cNvSpPr/>
          <p:nvPr/>
        </p:nvSpPr>
        <p:spPr>
          <a:xfrm>
            <a:off x="4572000" y="1643050"/>
            <a:ext cx="4143404" cy="1200329"/>
          </a:xfrm>
          <a:prstGeom prst="rect">
            <a:avLst/>
          </a:prstGeom>
          <a:solidFill>
            <a:srgbClr val="D4ECBA">
              <a:alpha val="18000"/>
            </a:srgbClr>
          </a:solidFill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004821"/>
                </a:solidFill>
                <a:latin typeface="Century Gothic" pitchFamily="34" charset="0"/>
              </a:rPr>
              <a:t>Развито </a:t>
            </a:r>
            <a:r>
              <a:rPr lang="ru-RU" b="1" dirty="0" smtClean="0">
                <a:solidFill>
                  <a:srgbClr val="004821"/>
                </a:solidFill>
                <a:latin typeface="Century Gothic" pitchFamily="34" charset="0"/>
              </a:rPr>
              <a:t>станкостроение, производство </a:t>
            </a:r>
            <a:r>
              <a:rPr lang="ru-RU" b="1" dirty="0">
                <a:solidFill>
                  <a:srgbClr val="004821"/>
                </a:solidFill>
                <a:latin typeface="Century Gothic" pitchFamily="34" charset="0"/>
              </a:rPr>
              <a:t>тракторов </a:t>
            </a:r>
            <a:r>
              <a:rPr lang="ru-RU" b="1" dirty="0" smtClean="0">
                <a:solidFill>
                  <a:srgbClr val="004821"/>
                </a:solidFill>
                <a:latin typeface="Century Gothic" pitchFamily="34" charset="0"/>
              </a:rPr>
              <a:t>, </a:t>
            </a:r>
            <a:r>
              <a:rPr lang="ru-RU" b="1" dirty="0">
                <a:solidFill>
                  <a:srgbClr val="004821"/>
                </a:solidFill>
                <a:latin typeface="Century Gothic" pitchFamily="34" charset="0"/>
              </a:rPr>
              <a:t>зерноочистительных машин и установок по сортировке </a:t>
            </a:r>
            <a:r>
              <a:rPr lang="ru-RU" b="1" dirty="0" smtClean="0">
                <a:solidFill>
                  <a:srgbClr val="004821"/>
                </a:solidFill>
                <a:latin typeface="Century Gothic" pitchFamily="34" charset="0"/>
              </a:rPr>
              <a:t>семян.</a:t>
            </a:r>
            <a:endParaRPr lang="ru-RU" b="1" dirty="0">
              <a:solidFill>
                <a:srgbClr val="004821"/>
              </a:solidFill>
              <a:latin typeface="Century Gothic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572000" y="3214686"/>
            <a:ext cx="4286280" cy="1477328"/>
          </a:xfrm>
          <a:prstGeom prst="rect">
            <a:avLst/>
          </a:prstGeom>
          <a:solidFill>
            <a:srgbClr val="D4ECBA">
              <a:alpha val="18000"/>
            </a:srgbClr>
          </a:solidFill>
        </p:spPr>
        <p:txBody>
          <a:bodyPr wrap="square">
            <a:spAutoFit/>
          </a:bodyPr>
          <a:lstStyle/>
          <a:p>
            <a:r>
              <a:rPr lang="ru-RU" b="1" dirty="0">
                <a:latin typeface="Century Gothic" pitchFamily="34" charset="0"/>
              </a:rPr>
              <a:t>В Белгороде производят оборудование для пищевой и химико-фармацевтической промышленности, электрооборудование.</a:t>
            </a:r>
          </a:p>
        </p:txBody>
      </p:sp>
    </p:spTree>
  </p:cSld>
  <p:clrMapOvr>
    <a:masterClrMapping/>
  </p:clrMapOvr>
  <p:transition spd="med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animBg="1"/>
      <p:bldP spid="9" grpId="0" animBg="1"/>
      <p:bldP spid="1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1142984"/>
            <a:ext cx="4929190" cy="5078313"/>
          </a:xfrm>
          <a:prstGeom prst="rect">
            <a:avLst/>
          </a:prstGeom>
          <a:solidFill>
            <a:srgbClr val="D4ECBA">
              <a:alpha val="18000"/>
            </a:srgbClr>
          </a:solidFill>
        </p:spPr>
        <p:txBody>
          <a:bodyPr wrap="square">
            <a:spAutoFit/>
          </a:bodyPr>
          <a:lstStyle/>
          <a:p>
            <a:r>
              <a:rPr lang="ru-RU" dirty="0">
                <a:latin typeface="Century Gothic" pitchFamily="34" charset="0"/>
              </a:rPr>
              <a:t>На район приходится всего 6,3% сельскохозяйственных угодий России. В то же время он производит в разные годы от 9 до 12% </a:t>
            </a:r>
            <a:r>
              <a:rPr lang="ru-RU" dirty="0" smtClean="0">
                <a:latin typeface="Century Gothic" pitchFamily="34" charset="0"/>
              </a:rPr>
              <a:t>зерна, </a:t>
            </a:r>
            <a:r>
              <a:rPr lang="ru-RU" dirty="0">
                <a:latin typeface="Century Gothic" pitchFamily="34" charset="0"/>
              </a:rPr>
              <a:t>примерно 50% сахарной свеклы, 15—17% семян подсолнечника, 7—11% картофеля, 7—8% валового сбора овощей, 11—13% плодов и ягод. Производство основных видов продуктов растениеводства на душу населения в районе намного превышает средние показатели по РФ. Так, например, в расчете на 1 человека здесь производят зерна более 4 т (в среднем по России 600 кг), сахара-песка — более 160 кг (в среднем по России — 20 кг), растительного масла—25 кг (в среднем по России – примерно 6 кг).</a:t>
            </a:r>
          </a:p>
        </p:txBody>
      </p:sp>
      <p:pic>
        <p:nvPicPr>
          <p:cNvPr id="25602" name="Picture 2" descr="C:\Program Files\Microsoft Office\CLIPART\PUB60COR\J0295069.WM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786710" y="340154"/>
            <a:ext cx="1357290" cy="975883"/>
          </a:xfrm>
          <a:prstGeom prst="rect">
            <a:avLst/>
          </a:prstGeom>
          <a:noFill/>
        </p:spPr>
      </p:pic>
      <p:pic>
        <p:nvPicPr>
          <p:cNvPr id="7" name="Рисунок 6" descr="пы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72066" y="2143116"/>
            <a:ext cx="3829619" cy="213056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 spd="med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28596" y="5357826"/>
            <a:ext cx="4572000" cy="1015663"/>
          </a:xfrm>
          <a:prstGeom prst="rect">
            <a:avLst/>
          </a:prstGeom>
          <a:solidFill>
            <a:srgbClr val="D4ECBA">
              <a:alpha val="18000"/>
            </a:srgbClr>
          </a:solidFill>
        </p:spPr>
        <p:txBody>
          <a:bodyPr>
            <a:spAutoFit/>
          </a:bodyPr>
          <a:lstStyle/>
          <a:p>
            <a:r>
              <a:rPr lang="ru-RU" sz="2000" dirty="0" smtClean="0">
                <a:latin typeface="Century Gothic" pitchFamily="34" charset="0"/>
              </a:rPr>
              <a:t>Масло - жировое </a:t>
            </a:r>
            <a:r>
              <a:rPr lang="ru-RU" sz="2000" dirty="0">
                <a:latin typeface="Century Gothic" pitchFamily="34" charset="0"/>
              </a:rPr>
              <a:t>производство — одно из самых старых в Центральном </a:t>
            </a:r>
            <a:r>
              <a:rPr lang="ru-RU" sz="2000" dirty="0" smtClean="0">
                <a:latin typeface="Century Gothic" pitchFamily="34" charset="0"/>
              </a:rPr>
              <a:t>Черноземье.</a:t>
            </a:r>
            <a:endParaRPr lang="ru-RU" sz="2000" dirty="0">
              <a:latin typeface="Century Gothic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85720" y="1285860"/>
            <a:ext cx="4572000" cy="1015663"/>
          </a:xfrm>
          <a:prstGeom prst="rect">
            <a:avLst/>
          </a:prstGeom>
          <a:solidFill>
            <a:srgbClr val="D4ECBA">
              <a:alpha val="18000"/>
            </a:srgbClr>
          </a:solidFill>
        </p:spPr>
        <p:txBody>
          <a:bodyPr>
            <a:spAutoFit/>
          </a:bodyPr>
          <a:lstStyle/>
          <a:p>
            <a:r>
              <a:rPr lang="ru-RU" sz="2000" dirty="0">
                <a:latin typeface="Century Gothic" pitchFamily="34" charset="0"/>
              </a:rPr>
              <a:t>Центрально-Черноземный район выделяется среди других развитым животноводством. 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1000100" y="2500306"/>
            <a:ext cx="4572000" cy="2554545"/>
          </a:xfrm>
          <a:prstGeom prst="rect">
            <a:avLst/>
          </a:prstGeom>
          <a:solidFill>
            <a:srgbClr val="D4ECBA">
              <a:alpha val="18000"/>
            </a:srgbClr>
          </a:solidFill>
        </p:spPr>
        <p:txBody>
          <a:bodyPr>
            <a:spAutoFit/>
          </a:bodyPr>
          <a:lstStyle/>
          <a:p>
            <a:r>
              <a:rPr lang="ru-RU" sz="2000" dirty="0">
                <a:latin typeface="Century Gothic" pitchFamily="34" charset="0"/>
              </a:rPr>
              <a:t>Выпуск товаров легкой промышленности (развиты кожевенно-обувная, трикотажная, швейная и некоторые другие отрасли) сосредоточен в областных центрах района. Используют в основном привозное сырье.</a:t>
            </a:r>
          </a:p>
        </p:txBody>
      </p:sp>
      <p:pic>
        <p:nvPicPr>
          <p:cNvPr id="7" name="Рисунок 6" descr="кноак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00760" y="1714488"/>
            <a:ext cx="2374912" cy="242058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</p:cSld>
  <p:clrMapOvr>
    <a:masterClrMapping/>
  </p:clrMapOvr>
  <p:transition spd="med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357158" y="1214422"/>
            <a:ext cx="4572000" cy="5632311"/>
          </a:xfrm>
          <a:prstGeom prst="rect">
            <a:avLst/>
          </a:prstGeom>
          <a:solidFill>
            <a:srgbClr val="D4ECBA">
              <a:alpha val="18000"/>
            </a:srgbClr>
          </a:solidFill>
        </p:spPr>
        <p:txBody>
          <a:bodyPr>
            <a:spAutoFit/>
          </a:bodyPr>
          <a:lstStyle/>
          <a:p>
            <a:r>
              <a:rPr lang="ru-RU" sz="2000" dirty="0">
                <a:latin typeface="Century Gothic" pitchFamily="34" charset="0"/>
              </a:rPr>
              <a:t>Для района в целом важнейшей задачей остается рациональное сочетание развития тяжелой промышленности и АПК, формирование новых звеньев производственной и социальной инфраструктуры. Интенсификация сельского хозяйства требует четкой специализации хозяйств и установления рациональных связей между ними. Одни из первых задач — повышение урожайности сахарной свеклы, рост производительности сахарных заводов и полное использование отходов этих предприятий для откорма скота.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0" y="285728"/>
            <a:ext cx="4180953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800" b="1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92D05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Задачи района</a:t>
            </a:r>
            <a:endParaRPr lang="ru-RU" sz="4800" dirty="0"/>
          </a:p>
        </p:txBody>
      </p:sp>
      <p:pic>
        <p:nvPicPr>
          <p:cNvPr id="26626" name="Picture 2" descr="C:\Program Files\Microsoft Office\CLIPART\PUB60COR\J0304853.WM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858148" y="0"/>
            <a:ext cx="1285852" cy="1367101"/>
          </a:xfrm>
          <a:prstGeom prst="rect">
            <a:avLst/>
          </a:prstGeom>
          <a:noFill/>
        </p:spPr>
      </p:pic>
      <p:pic>
        <p:nvPicPr>
          <p:cNvPr id="26629" name="Picture 5" descr="C:\Program Files\Microsoft Office\CLIPART\PUB60COR\J0195320.WM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072198" y="2428868"/>
            <a:ext cx="2000264" cy="1439002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85720" y="1500174"/>
            <a:ext cx="4572000" cy="4893647"/>
          </a:xfrm>
          <a:prstGeom prst="rect">
            <a:avLst/>
          </a:prstGeom>
          <a:solidFill>
            <a:srgbClr val="D4ECBA">
              <a:alpha val="18000"/>
            </a:srgbClr>
          </a:solidFill>
        </p:spPr>
        <p:txBody>
          <a:bodyPr>
            <a:spAutoFit/>
          </a:bodyPr>
          <a:lstStyle/>
          <a:p>
            <a:r>
              <a:rPr lang="ru-RU" sz="2400" dirty="0">
                <a:latin typeface="Century Gothic" pitchFamily="34" charset="0"/>
              </a:rPr>
              <a:t>Наконец, в целях совершенствования территориальной организации хозяйства надо расширить участие малых городов и поселков городского типа в переработке сельскохозяйственного и других видов местного сырья для удовлетворения спроса населения на потребительские товары.</a:t>
            </a:r>
          </a:p>
        </p:txBody>
      </p:sp>
      <p:pic>
        <p:nvPicPr>
          <p:cNvPr id="6" name="Рисунок 5" descr="8777_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28670" cy="928670"/>
          </a:xfrm>
          <a:prstGeom prst="rect">
            <a:avLst/>
          </a:prstGeom>
        </p:spPr>
      </p:pic>
      <p:pic>
        <p:nvPicPr>
          <p:cNvPr id="27651" name="Picture 3" descr="C:\Program Files\Microsoft Office\CLIPART\PUB60COR\BS00076_.WM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722106" y="0"/>
            <a:ext cx="1421894" cy="1519236"/>
          </a:xfrm>
          <a:prstGeom prst="rect">
            <a:avLst/>
          </a:prstGeom>
          <a:noFill/>
        </p:spPr>
      </p:pic>
      <p:pic>
        <p:nvPicPr>
          <p:cNvPr id="9" name="Рисунок 8" descr="Ворон.jpe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72066" y="1714488"/>
            <a:ext cx="1943112" cy="146381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2" name="Рисунок 11" descr="курскк.jpe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072066" y="3714752"/>
            <a:ext cx="2009440" cy="150019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1" name="Рисунок 10" descr="Белгороддд.jpe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143636" y="2714620"/>
            <a:ext cx="2041985" cy="153829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 spd="med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0" y="0"/>
            <a:ext cx="781816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92D05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Состав и границы района</a:t>
            </a:r>
            <a:endParaRPr lang="ru-RU" sz="5400" b="1" cap="none" spc="0" dirty="0">
              <a:ln w="17780" cmpd="sng">
                <a:solidFill>
                  <a:schemeClr val="tx1"/>
                </a:solidFill>
                <a:prstDash val="solid"/>
                <a:miter lim="800000"/>
              </a:ln>
              <a:solidFill>
                <a:srgbClr val="92D050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14" name="Рисунок 13" descr="Central-chernozem_economic_region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53558" y="4500570"/>
            <a:ext cx="3990442" cy="2357430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0" y="1357298"/>
            <a:ext cx="5572132" cy="4893647"/>
          </a:xfrm>
          <a:prstGeom prst="rect">
            <a:avLst/>
          </a:prstGeom>
          <a:solidFill>
            <a:srgbClr val="92D050">
              <a:alpha val="13000"/>
            </a:srgbClr>
          </a:solidFill>
        </p:spPr>
        <p:txBody>
          <a:bodyPr wrap="square">
            <a:spAutoFit/>
          </a:bodyPr>
          <a:lstStyle/>
          <a:p>
            <a:r>
              <a:rPr lang="ru-RU" sz="2400" dirty="0">
                <a:latin typeface="Century Gothic" pitchFamily="34" charset="0"/>
              </a:rPr>
              <a:t>Центрально-Чернозёмный экономический район включает </a:t>
            </a:r>
            <a:r>
              <a:rPr lang="ru-RU" sz="2400" u="sng" dirty="0">
                <a:latin typeface="Century Gothic" pitchFamily="34" charset="0"/>
              </a:rPr>
              <a:t>5 регионов:</a:t>
            </a:r>
            <a:r>
              <a:rPr lang="ru-RU" sz="2400" dirty="0">
                <a:latin typeface="Century Gothic" pitchFamily="34" charset="0"/>
              </a:rPr>
              <a:t> </a:t>
            </a:r>
            <a:r>
              <a:rPr lang="ru-RU" sz="2400" i="1" dirty="0">
                <a:solidFill>
                  <a:srgbClr val="1E781E"/>
                </a:solidFill>
                <a:latin typeface="Century Gothic" pitchFamily="34" charset="0"/>
              </a:rPr>
              <a:t>Белгородская область, Воронежская область, Курская область, Липецкая область, Тамбовская область</a:t>
            </a:r>
            <a:r>
              <a:rPr lang="ru-RU" sz="2400" dirty="0">
                <a:latin typeface="Century Gothic" pitchFamily="34" charset="0"/>
              </a:rPr>
              <a:t>. Центрально-Черноземный район граничит с ведущим промышленным районом страны – Центральным и удобно расположен по отношению к топливно-энергетическим базам Поволжья, Северного Кавказа и Украины.</a:t>
            </a:r>
          </a:p>
        </p:txBody>
      </p:sp>
      <p:pic>
        <p:nvPicPr>
          <p:cNvPr id="6145" name="Picture 1" descr="C:\Program Files\Microsoft Office\CLIPART\PUB60COR\AG00037_.GIF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500826" y="1928802"/>
            <a:ext cx="1571636" cy="2067942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ЦЧР_Административная_карта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269567"/>
            <a:ext cx="8643966" cy="5588433"/>
          </a:xfrm>
          <a:prstGeom prst="rect">
            <a:avLst/>
          </a:prstGeom>
        </p:spPr>
      </p:pic>
      <p:pic>
        <p:nvPicPr>
          <p:cNvPr id="2" name="Рисунок 1" descr="т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43834" y="2428868"/>
            <a:ext cx="1209675" cy="1619250"/>
          </a:xfrm>
          <a:prstGeom prst="rect">
            <a:avLst/>
          </a:prstGeom>
        </p:spPr>
      </p:pic>
      <p:pic>
        <p:nvPicPr>
          <p:cNvPr id="3" name="Рисунок 2" descr="б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428992" y="5667378"/>
            <a:ext cx="1036542" cy="1190622"/>
          </a:xfrm>
          <a:prstGeom prst="rect">
            <a:avLst/>
          </a:prstGeom>
        </p:spPr>
      </p:pic>
      <p:pic>
        <p:nvPicPr>
          <p:cNvPr id="5" name="Рисунок 4" descr="к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3857628"/>
            <a:ext cx="1482549" cy="1500198"/>
          </a:xfrm>
          <a:prstGeom prst="rect">
            <a:avLst/>
          </a:prstGeom>
        </p:spPr>
      </p:pic>
      <p:pic>
        <p:nvPicPr>
          <p:cNvPr id="6" name="Рисунок 5" descr="л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571736" y="1667934"/>
            <a:ext cx="1071570" cy="1380052"/>
          </a:xfrm>
          <a:prstGeom prst="rect">
            <a:avLst/>
          </a:prstGeom>
        </p:spPr>
      </p:pic>
      <p:pic>
        <p:nvPicPr>
          <p:cNvPr id="8" name="Рисунок 7" descr="Coat_of_Arms_of_Voronezh.gif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643702" y="4786322"/>
            <a:ext cx="1714512" cy="1493477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8501090" y="4643446"/>
            <a:ext cx="642910" cy="221455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122" name="Picture 2" descr="C:\Program Files\Microsoft Office\CLIPART\PUB60COR\MP00021_.WMF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7858148" y="149196"/>
            <a:ext cx="857256" cy="103982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pull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8825397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cap="none" spc="0" dirty="0" smtClean="0">
                <a:ln w="17780" cmpd="sng">
                  <a:solidFill>
                    <a:srgbClr val="004821"/>
                  </a:solidFill>
                  <a:prstDash val="solid"/>
                  <a:miter lim="800000"/>
                </a:ln>
                <a:solidFill>
                  <a:srgbClr val="0066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Оценка географического положения района и его отдельных видов</a:t>
            </a:r>
            <a:endParaRPr lang="ru-RU" sz="3200" b="1" cap="none" spc="0" dirty="0">
              <a:ln w="17780" cmpd="sng">
                <a:solidFill>
                  <a:srgbClr val="004821"/>
                </a:solidFill>
                <a:prstDash val="solid"/>
                <a:miter lim="800000"/>
              </a:ln>
              <a:solidFill>
                <a:srgbClr val="006600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4097" name="Rectangle 1"/>
          <p:cNvSpPr>
            <a:spLocks noChangeArrowheads="1"/>
          </p:cNvSpPr>
          <p:nvPr/>
        </p:nvSpPr>
        <p:spPr bwMode="auto">
          <a:xfrm>
            <a:off x="0" y="1785926"/>
            <a:ext cx="7429520" cy="3539430"/>
          </a:xfrm>
          <a:prstGeom prst="rect">
            <a:avLst/>
          </a:prstGeom>
          <a:solidFill>
            <a:srgbClr val="D4ECBA">
              <a:alpha val="32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1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entury Gothic" pitchFamily="34" charset="0"/>
                <a:ea typeface="Times New Roman" pitchFamily="18" charset="0"/>
                <a:cs typeface="Times New Roman" pitchFamily="18" charset="0"/>
              </a:rPr>
              <a:t>Экономико-географическое положение </a:t>
            </a:r>
            <a:endParaRPr kumimoji="0" lang="ru-RU" sz="2800" b="0" u="sng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entury Gothic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entury Gothic" pitchFamily="34" charset="0"/>
                <a:ea typeface="Times New Roman" pitchFamily="18" charset="0"/>
                <a:cs typeface="Times New Roman" pitchFamily="18" charset="0"/>
              </a:rPr>
              <a:t>района во многом благоприятствует экономическому и социальному развитию. Выгоды своего соседства он реализует, опираясь на межрайонные потоки сырья, топлива и энергии, которые пересекают его территорию.</a:t>
            </a:r>
            <a:endParaRPr kumimoji="0" lang="ru-RU" sz="2800" b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entury Gothic" pitchFamily="34" charset="0"/>
            </a:endParaRPr>
          </a:p>
        </p:txBody>
      </p:sp>
      <p:pic>
        <p:nvPicPr>
          <p:cNvPr id="4098" name="Picture 2" descr="C:\Program Files\Microsoft Office\CLIPART\PUB60COR\PE00014_.WM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329487" y="1142984"/>
            <a:ext cx="1814513" cy="1236663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40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09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0" y="1214422"/>
            <a:ext cx="5214942" cy="5324535"/>
          </a:xfrm>
          <a:prstGeom prst="rect">
            <a:avLst/>
          </a:prstGeom>
          <a:solidFill>
            <a:srgbClr val="D4ECBA">
              <a:alpha val="27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u="none" strike="noStrike" cap="none" normalizeH="0" baseline="0" dirty="0" smtClean="0">
                <a:ln>
                  <a:noFill/>
                </a:ln>
                <a:effectLst/>
                <a:latin typeface="Century Gothic" pitchFamily="34" charset="0"/>
                <a:ea typeface="Times New Roman" pitchFamily="18" charset="0"/>
                <a:cs typeface="Times New Roman" pitchFamily="18" charset="0"/>
              </a:rPr>
              <a:t>Центральное Черноземье занимает южную часть Среднерусской возвышенности и примыкающую к ней с востока часть Окско-Донской равнины . Северная часть района расположена в зоне лесостепи, постепенно переходящей к югу в степную зону. Климат умеренно континентальный. Средняя температура января от -8°С в Курской и Белгородской областях до -11 °С в Тамбовской, июля — 19-20°С. Район относится к зоне неустойчивого увлажнения, его территория подвержена засухам. В целом для района характерен напряженный водохозяйственный баланс. </a:t>
            </a:r>
            <a:endParaRPr kumimoji="0" lang="ru-RU" sz="2000" b="0" u="none" strike="noStrike" cap="none" normalizeH="0" baseline="0" dirty="0" smtClean="0">
              <a:ln>
                <a:noFill/>
              </a:ln>
              <a:effectLst/>
              <a:latin typeface="Century Gothic" pitchFamily="34" charset="0"/>
            </a:endParaRPr>
          </a:p>
        </p:txBody>
      </p:sp>
      <p:pic>
        <p:nvPicPr>
          <p:cNvPr id="3" name="Рисунок 2" descr="ЛАНДШАФТЫ СРЕДНЕРУССКОЙ ВОЗВЫШЕННОСТИ.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563719">
            <a:off x="5500694" y="4000504"/>
            <a:ext cx="3259527" cy="224830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643570" y="1071546"/>
            <a:ext cx="2971678" cy="209073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</p:cSld>
  <p:clrMapOvr>
    <a:masterClrMapping/>
  </p:clrMapOvr>
  <p:transition spd="med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0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0" y="1142985"/>
            <a:ext cx="8286776" cy="3416320"/>
          </a:xfrm>
          <a:prstGeom prst="rect">
            <a:avLst/>
          </a:prstGeom>
          <a:solidFill>
            <a:srgbClr val="D4ECBA">
              <a:alpha val="16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2400" b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entury Gothic" pitchFamily="34" charset="0"/>
                <a:ea typeface="Times New Roman" pitchFamily="18" charset="0"/>
                <a:cs typeface="Times New Roman" pitchFamily="18" charset="0"/>
              </a:rPr>
              <a:t>Преобладают черноземные почвы.</a:t>
            </a:r>
            <a:r>
              <a:rPr kumimoji="0" lang="ru-RU" sz="2400" b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Century Gothic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entury Gothic" pitchFamily="34" charset="0"/>
                <a:ea typeface="Times New Roman" pitchFamily="18" charset="0"/>
                <a:cs typeface="Times New Roman" pitchFamily="18" charset="0"/>
              </a:rPr>
              <a:t>Большая часть степей распахана. Водной эрозии подвержены более 2 </a:t>
            </a:r>
            <a:r>
              <a:rPr kumimoji="0" lang="ru-RU" sz="2400" b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entury Gothic" pitchFamily="34" charset="0"/>
                <a:ea typeface="Times New Roman" pitchFamily="18" charset="0"/>
                <a:cs typeface="Times New Roman" pitchFamily="18" charset="0"/>
              </a:rPr>
              <a:t>млн</a:t>
            </a:r>
            <a:r>
              <a:rPr kumimoji="0" lang="ru-RU" sz="2400" b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entury Gothic" pitchFamily="34" charset="0"/>
                <a:ea typeface="Times New Roman" pitchFamily="18" charset="0"/>
                <a:cs typeface="Times New Roman" pitchFamily="18" charset="0"/>
              </a:rPr>
              <a:t> га сельскохозяйственных угодий. С каждого гектара ежегодно смывается в среднем от 2 до 3 </a:t>
            </a:r>
            <a:r>
              <a:rPr lang="ru-RU" sz="2400" dirty="0">
                <a:latin typeface="Century Gothic" pitchFamily="34" charset="0"/>
              </a:rPr>
              <a:t>м</a:t>
            </a:r>
            <a:r>
              <a:rPr lang="ru-RU" sz="2400" baseline="30000" dirty="0">
                <a:latin typeface="Century Gothic" pitchFamily="34" charset="0"/>
              </a:rPr>
              <a:t>3 </a:t>
            </a:r>
            <a:r>
              <a:rPr kumimoji="0" lang="ru-RU" sz="2400" b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entury Gothic" pitchFamily="34" charset="0"/>
                <a:ea typeface="Times New Roman" pitchFamily="18" charset="0"/>
                <a:cs typeface="Times New Roman" pitchFamily="18" charset="0"/>
              </a:rPr>
              <a:t>верхнего, наиболее плодородного, слоя. Сельскохозяйственными угодьями занято почти 80% площади района, лесами — 8,9%.        В районе нет резервов для расширения сельскохозяйственных угодий. </a:t>
            </a:r>
            <a:endParaRPr kumimoji="0" lang="ru-RU" sz="2400" b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entury Gothic" pitchFamily="34" charset="0"/>
            </a:endParaRPr>
          </a:p>
        </p:txBody>
      </p:sp>
      <p:sp>
        <p:nvSpPr>
          <p:cNvPr id="3" name="Стрелка вправо 2"/>
          <p:cNvSpPr/>
          <p:nvPr/>
        </p:nvSpPr>
        <p:spPr>
          <a:xfrm>
            <a:off x="5572132" y="3429000"/>
            <a:ext cx="428628" cy="28575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51" name="Picture 3" descr="C:\Program Files\Microsoft Office\CLIPART\PUB60COR\ED00184_.WM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286645" y="192252"/>
            <a:ext cx="1428760" cy="807855"/>
          </a:xfrm>
          <a:prstGeom prst="rect">
            <a:avLst/>
          </a:prstGeom>
          <a:noFill/>
        </p:spPr>
      </p:pic>
      <p:pic>
        <p:nvPicPr>
          <p:cNvPr id="5" name="Рисунок 4" descr="i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43042" y="4286256"/>
            <a:ext cx="3429024" cy="228601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med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0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9" grpId="0" animBg="1"/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0" y="1142984"/>
            <a:ext cx="9144000" cy="3139321"/>
          </a:xfrm>
          <a:prstGeom prst="rect">
            <a:avLst/>
          </a:prstGeom>
          <a:solidFill>
            <a:srgbClr val="D4ECBA">
              <a:alpha val="18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entury Gothic" pitchFamily="34" charset="0"/>
                <a:ea typeface="Times New Roman" pitchFamily="18" charset="0"/>
                <a:cs typeface="Times New Roman" pitchFamily="18" charset="0"/>
              </a:rPr>
              <a:t>Железорудные ресурсы района уникальны. Они представлены </a:t>
            </a:r>
            <a:r>
              <a:rPr kumimoji="0" lang="ru-RU" b="0" i="1" u="none" strike="noStrike" cap="none" normalizeH="0" dirty="0" smtClean="0">
                <a:ln>
                  <a:noFill/>
                </a:ln>
                <a:solidFill>
                  <a:srgbClr val="006600"/>
                </a:solidFill>
                <a:effectLst/>
                <a:latin typeface="Century Gothic" pitchFamily="34" charset="0"/>
                <a:ea typeface="Times New Roman" pitchFamily="18" charset="0"/>
                <a:cs typeface="Times New Roman" pitchFamily="18" charset="0"/>
              </a:rPr>
              <a:t>богатыми, преимущественно мартитовыми и гематитовыми рудами и железистыми кварцитами Курской магнитной аномалии</a:t>
            </a:r>
            <a:r>
              <a:rPr kumimoji="0" lang="ru-RU" b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entury Gothic" pitchFamily="34" charset="0"/>
                <a:ea typeface="Times New Roman" pitchFamily="18" charset="0"/>
                <a:cs typeface="Times New Roman" pitchFamily="18" charset="0"/>
              </a:rPr>
              <a:t>. Наиболее изученная ее часть площадью 70 тыс. км2 расположена главным образом в пределах Курской и Белгородской областей. </a:t>
            </a:r>
            <a:endParaRPr kumimoji="0" lang="ru-RU" b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entury Gothic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entury Gothic" pitchFamily="34" charset="0"/>
                <a:ea typeface="Times New Roman" pitchFamily="18" charset="0"/>
                <a:cs typeface="Times New Roman" pitchFamily="18" charset="0"/>
              </a:rPr>
              <a:t>Кроме железных руд в районе имеются </a:t>
            </a:r>
            <a:r>
              <a:rPr kumimoji="0" lang="ru-RU" b="0" i="1" u="none" strike="noStrike" cap="none" normalizeH="0" dirty="0" smtClean="0">
                <a:ln>
                  <a:noFill/>
                </a:ln>
                <a:solidFill>
                  <a:srgbClr val="006600"/>
                </a:solidFill>
                <a:effectLst/>
                <a:latin typeface="Century Gothic" pitchFamily="34" charset="0"/>
                <a:ea typeface="Times New Roman" pitchFamily="18" charset="0"/>
                <a:cs typeface="Times New Roman" pitchFamily="18" charset="0"/>
              </a:rPr>
              <a:t>цементное, огнеупорное и другое минерально-строительное сырье, а также бокситы , фосфориты </a:t>
            </a:r>
            <a:r>
              <a:rPr kumimoji="0" lang="ru-RU" b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entury Gothic" pitchFamily="34" charset="0"/>
                <a:ea typeface="Times New Roman" pitchFamily="18" charset="0"/>
                <a:cs typeface="Times New Roman" pitchFamily="18" charset="0"/>
              </a:rPr>
              <a:t>.</a:t>
            </a:r>
            <a:r>
              <a:rPr kumimoji="0" lang="ru-RU" b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Century Gothic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b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entury Gothic" pitchFamily="34" charset="0"/>
                <a:ea typeface="Times New Roman" pitchFamily="18" charset="0"/>
                <a:cs typeface="Times New Roman" pitchFamily="18" charset="0"/>
              </a:rPr>
              <a:t>Широко известны месторождения огнеупорных глин, мела, известняков и доломитов .</a:t>
            </a:r>
            <a:endParaRPr kumimoji="0" lang="ru-RU" b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entury Gothic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entury Gothic" pitchFamily="34" charset="0"/>
                <a:ea typeface="Times New Roman" pitchFamily="18" charset="0"/>
                <a:cs typeface="Times New Roman" pitchFamily="18" charset="0"/>
              </a:rPr>
              <a:t>Вместе с тем в ЦЧР почти полностью отсутствуют топливно-энергетические ресурсы. Это обусловило некоторые трудности в индустриализации района и создает сложности в развитии производительных сил в настоящее время.</a:t>
            </a:r>
            <a:endParaRPr kumimoji="0" lang="ru-RU" b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entury Gothic" pitchFamily="34" charset="0"/>
            </a:endParaRPr>
          </a:p>
        </p:txBody>
      </p:sp>
      <p:pic>
        <p:nvPicPr>
          <p:cNvPr id="3" name="Рисунок 2" descr="кма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158" y="4786322"/>
            <a:ext cx="2155227" cy="135138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4" name="Рисунок 3" descr="кма..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000364" y="4572008"/>
            <a:ext cx="1238242" cy="185736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Рисунок 4" descr="кмаа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643439" y="4714884"/>
            <a:ext cx="2143140" cy="142876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 spd="med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357166"/>
            <a:ext cx="9144000" cy="6924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900" b="1" cap="none" spc="0" dirty="0" err="1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92D05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Историко</a:t>
            </a:r>
            <a:r>
              <a:rPr lang="ru-RU" sz="3900" b="1" cap="none" spc="0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92D05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 – географические особенности</a:t>
            </a:r>
            <a:endParaRPr lang="ru-RU" sz="3900" dirty="0"/>
          </a:p>
        </p:txBody>
      </p:sp>
      <p:sp>
        <p:nvSpPr>
          <p:cNvPr id="5" name="TextBox 4"/>
          <p:cNvSpPr txBox="1"/>
          <p:nvPr/>
        </p:nvSpPr>
        <p:spPr>
          <a:xfrm>
            <a:off x="571472" y="1357298"/>
            <a:ext cx="47149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0" y="1285860"/>
            <a:ext cx="8501090" cy="3416320"/>
          </a:xfrm>
          <a:prstGeom prst="rect">
            <a:avLst/>
          </a:prstGeom>
          <a:solidFill>
            <a:srgbClr val="D4ECBA">
              <a:alpha val="20000"/>
            </a:srgbClr>
          </a:solidFill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ru-RU" dirty="0" smtClean="0">
                <a:latin typeface="Century Gothic" pitchFamily="34" charset="0"/>
              </a:rPr>
              <a:t>В Бронзовом веке на территории Черноземья жили арии </a:t>
            </a:r>
            <a:r>
              <a:rPr lang="ru-RU" i="1" dirty="0" err="1" smtClean="0">
                <a:solidFill>
                  <a:srgbClr val="006600"/>
                </a:solidFill>
                <a:latin typeface="Century Gothic" pitchFamily="34" charset="0"/>
              </a:rPr>
              <a:t>Абашевской</a:t>
            </a:r>
            <a:r>
              <a:rPr lang="ru-RU" i="1" dirty="0" smtClean="0">
                <a:solidFill>
                  <a:srgbClr val="006600"/>
                </a:solidFill>
                <a:latin typeface="Century Gothic" pitchFamily="34" charset="0"/>
              </a:rPr>
              <a:t> культуры</a:t>
            </a:r>
            <a:r>
              <a:rPr lang="ru-RU" dirty="0" smtClean="0">
                <a:latin typeface="Century Gothic" pitchFamily="34" charset="0"/>
              </a:rPr>
              <a:t>. В эпоху Железного века на Черноземье проживали </a:t>
            </a:r>
            <a:r>
              <a:rPr lang="ru-RU" i="1" dirty="0" err="1" smtClean="0">
                <a:solidFill>
                  <a:srgbClr val="006600"/>
                </a:solidFill>
                <a:latin typeface="Century Gothic" pitchFamily="34" charset="0"/>
              </a:rPr>
              <a:t>балтские</a:t>
            </a:r>
            <a:r>
              <a:rPr lang="ru-RU" i="1" dirty="0" smtClean="0">
                <a:solidFill>
                  <a:srgbClr val="006600"/>
                </a:solidFill>
                <a:latin typeface="Century Gothic" pitchFamily="34" charset="0"/>
              </a:rPr>
              <a:t> народы </a:t>
            </a:r>
            <a:r>
              <a:rPr lang="ru-RU" i="1" dirty="0" err="1" smtClean="0">
                <a:solidFill>
                  <a:srgbClr val="006600"/>
                </a:solidFill>
                <a:latin typeface="Century Gothic" pitchFamily="34" charset="0"/>
              </a:rPr>
              <a:t>бондарихинской</a:t>
            </a:r>
            <a:r>
              <a:rPr lang="ru-RU" i="1" dirty="0" smtClean="0">
                <a:solidFill>
                  <a:srgbClr val="006600"/>
                </a:solidFill>
                <a:latin typeface="Century Gothic" pitchFamily="34" charset="0"/>
              </a:rPr>
              <a:t>, </a:t>
            </a:r>
            <a:r>
              <a:rPr lang="ru-RU" i="1" dirty="0" err="1" smtClean="0">
                <a:solidFill>
                  <a:srgbClr val="006600"/>
                </a:solidFill>
                <a:latin typeface="Century Gothic" pitchFamily="34" charset="0"/>
              </a:rPr>
              <a:t>юхновской</a:t>
            </a:r>
            <a:r>
              <a:rPr lang="ru-RU" i="1" dirty="0" smtClean="0">
                <a:solidFill>
                  <a:srgbClr val="006600"/>
                </a:solidFill>
                <a:latin typeface="Century Gothic" pitchFamily="34" charset="0"/>
              </a:rPr>
              <a:t> и </a:t>
            </a:r>
            <a:r>
              <a:rPr lang="ru-RU" i="1" dirty="0" err="1" smtClean="0">
                <a:solidFill>
                  <a:srgbClr val="006600"/>
                </a:solidFill>
                <a:latin typeface="Century Gothic" pitchFamily="34" charset="0"/>
              </a:rPr>
              <a:t>колочинской</a:t>
            </a:r>
            <a:r>
              <a:rPr lang="ru-RU" i="1" dirty="0" smtClean="0">
                <a:solidFill>
                  <a:srgbClr val="006600"/>
                </a:solidFill>
                <a:latin typeface="Century Gothic" pitchFamily="34" charset="0"/>
              </a:rPr>
              <a:t> культуры</a:t>
            </a:r>
            <a:r>
              <a:rPr lang="ru-RU" dirty="0" smtClean="0">
                <a:latin typeface="Century Gothic" pitchFamily="34" charset="0"/>
              </a:rPr>
              <a:t>. На рубеже нашей эры на территории Черноземья появляются </a:t>
            </a:r>
            <a:r>
              <a:rPr lang="ru-RU" i="1" dirty="0" smtClean="0">
                <a:solidFill>
                  <a:srgbClr val="006600"/>
                </a:solidFill>
                <a:latin typeface="Century Gothic" pitchFamily="34" charset="0"/>
              </a:rPr>
              <a:t>сарматы, потомками которых становятся аланы</a:t>
            </a:r>
            <a:r>
              <a:rPr lang="ru-RU" dirty="0" smtClean="0">
                <a:latin typeface="Century Gothic" pitchFamily="34" charset="0"/>
              </a:rPr>
              <a:t>, признавшие позже власть Хазарского каганата. После разгрома </a:t>
            </a:r>
            <a:r>
              <a:rPr lang="ru-RU" dirty="0" err="1" smtClean="0">
                <a:latin typeface="Century Gothic" pitchFamily="34" charset="0"/>
              </a:rPr>
              <a:t>хазаров</a:t>
            </a:r>
            <a:r>
              <a:rPr lang="ru-RU" dirty="0" smtClean="0">
                <a:latin typeface="Century Gothic" pitchFamily="34" charset="0"/>
              </a:rPr>
              <a:t> в степях Черноземья селятся </a:t>
            </a:r>
            <a:r>
              <a:rPr lang="ru-RU" i="1" dirty="0" smtClean="0">
                <a:solidFill>
                  <a:srgbClr val="006600"/>
                </a:solidFill>
                <a:latin typeface="Century Gothic" pitchFamily="34" charset="0"/>
              </a:rPr>
              <a:t>печенеги</a:t>
            </a:r>
            <a:r>
              <a:rPr lang="ru-RU" dirty="0" smtClean="0">
                <a:latin typeface="Century Gothic" pitchFamily="34" charset="0"/>
              </a:rPr>
              <a:t>. В годы расцвета Киевской Руси Черноземье было известно как </a:t>
            </a:r>
            <a:r>
              <a:rPr lang="ru-RU" dirty="0" err="1" smtClean="0">
                <a:latin typeface="Century Gothic" pitchFamily="34" charset="0"/>
              </a:rPr>
              <a:t>Северщина</a:t>
            </a:r>
            <a:r>
              <a:rPr lang="ru-RU" dirty="0" smtClean="0">
                <a:latin typeface="Century Gothic" pitchFamily="34" charset="0"/>
              </a:rPr>
              <a:t>. В 1032 основан Курск, в 1146 году — Елец. Затем в связи набегами кочевников Черноземье приходит в упадок и становится известно как северная оконечность Дикого Поля, где кочевали </a:t>
            </a:r>
            <a:r>
              <a:rPr lang="ru-RU" i="1" dirty="0" smtClean="0">
                <a:solidFill>
                  <a:srgbClr val="006600"/>
                </a:solidFill>
                <a:latin typeface="Century Gothic" pitchFamily="34" charset="0"/>
              </a:rPr>
              <a:t>ногайцы</a:t>
            </a:r>
            <a:r>
              <a:rPr lang="ru-RU" dirty="0" smtClean="0">
                <a:latin typeface="Century Gothic" pitchFamily="34" charset="0"/>
              </a:rPr>
              <a:t>. В XV веке западное Черноземье входит в состав Великого княжества литовского. </a:t>
            </a:r>
            <a:endParaRPr lang="ru-RU" dirty="0" smtClean="0">
              <a:latin typeface="Century Gothic" pitchFamily="34" charset="0"/>
            </a:endParaRPr>
          </a:p>
        </p:txBody>
      </p:sp>
      <p:pic>
        <p:nvPicPr>
          <p:cNvPr id="7" name="Рисунок 6" descr="sky _8_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0034" y="4714884"/>
            <a:ext cx="2428892" cy="182167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8" name="Рисунок 7" descr="f11881d6dc7a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71868" y="4706872"/>
            <a:ext cx="2786082" cy="185553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 spd="med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0" y="1214422"/>
            <a:ext cx="8929718" cy="3139321"/>
          </a:xfrm>
          <a:prstGeom prst="rect">
            <a:avLst/>
          </a:prstGeom>
          <a:solidFill>
            <a:srgbClr val="D4ECBA">
              <a:alpha val="18000"/>
            </a:srgbClr>
          </a:solidFill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Century Gothic" pitchFamily="34" charset="0"/>
              </a:rPr>
              <a:t>По мере укрепления Московского государства Черноземье превращается в южную границу России с Крымом. Здесь строятся пограничные крепости - Воронеж (1585), Белгород (1596). В начале XVII века регион стал местом Восстания </a:t>
            </a:r>
            <a:r>
              <a:rPr lang="ru-RU" dirty="0" err="1" smtClean="0">
                <a:latin typeface="Century Gothic" pitchFamily="34" charset="0"/>
              </a:rPr>
              <a:t>Болотникова</a:t>
            </a:r>
            <a:r>
              <a:rPr lang="ru-RU" dirty="0" smtClean="0">
                <a:latin typeface="Century Gothic" pitchFamily="34" charset="0"/>
              </a:rPr>
              <a:t>. В императорский период Черноземье превращается в провинцию, разделенною в 1708 году между Киевской и Азовской губерниями. В годы последующие за Революцией на востоке Черноземья является свидетелем конного рейда Мамонтова, позже здесь вспыхивает крестьянское Тамбовское восстание (1920—1921) В 1928 году была образована Центрально-Чернозёмная область с центром в Воронеже. В 1943 на территории Черноземья произошла Курская битва.</a:t>
            </a:r>
            <a:endParaRPr lang="ru-RU" dirty="0">
              <a:latin typeface="Century Gothic" pitchFamily="34" charset="0"/>
            </a:endParaRPr>
          </a:p>
        </p:txBody>
      </p:sp>
      <p:pic>
        <p:nvPicPr>
          <p:cNvPr id="7" name="Рисунок 6" descr="курская битва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14810" y="4786322"/>
            <a:ext cx="2571768" cy="166522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8" name="Рисунок 7" descr="300px-Kursk_Soviet_machineguns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7158" y="4786322"/>
            <a:ext cx="2359651" cy="158096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9" name="Рисунок 8" descr="300px-Sovietic_T34_battle_of_kursk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14546" y="5429264"/>
            <a:ext cx="2143140" cy="107871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 spd="med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285</TotalTime>
  <Words>1125</Words>
  <Application>Microsoft Office PowerPoint</Application>
  <PresentationFormat>Экран (4:3)</PresentationFormat>
  <Paragraphs>38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</vt:vector>
  </TitlesOfParts>
  <Company>милый дом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Снежинка</dc:creator>
  <cp:lastModifiedBy>Снежинка</cp:lastModifiedBy>
  <cp:revision>29</cp:revision>
  <dcterms:created xsi:type="dcterms:W3CDTF">2010-01-24T07:11:17Z</dcterms:created>
  <dcterms:modified xsi:type="dcterms:W3CDTF">2010-01-24T11:57:05Z</dcterms:modified>
</cp:coreProperties>
</file>