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75" r:id="rId11"/>
    <p:sldId id="276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0-14</c:v>
                </c:pt>
                <c:pt idx="1">
                  <c:v>15-24</c:v>
                </c:pt>
                <c:pt idx="2">
                  <c:v>25-49</c:v>
                </c:pt>
                <c:pt idx="3">
                  <c:v>50-64</c:v>
                </c:pt>
                <c:pt idx="4">
                  <c:v>65-79</c:v>
                </c:pt>
                <c:pt idx="5">
                  <c:v>80+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</c:v>
                </c:pt>
                <c:pt idx="1">
                  <c:v>10</c:v>
                </c:pt>
                <c:pt idx="2">
                  <c:v>37</c:v>
                </c:pt>
                <c:pt idx="3">
                  <c:v>18</c:v>
                </c:pt>
                <c:pt idx="4">
                  <c:v>15</c:v>
                </c:pt>
                <c:pt idx="5">
                  <c:v>6</c:v>
                </c:pt>
              </c:numCache>
            </c:numRef>
          </c:val>
        </c:ser>
        <c:axId val="66289024"/>
        <c:axId val="78702080"/>
      </c:barChart>
      <c:catAx>
        <c:axId val="66289024"/>
        <c:scaling>
          <c:orientation val="minMax"/>
        </c:scaling>
        <c:axPos val="b"/>
        <c:tickLblPos val="nextTo"/>
        <c:crossAx val="78702080"/>
        <c:crosses val="autoZero"/>
        <c:auto val="1"/>
        <c:lblAlgn val="ctr"/>
        <c:lblOffset val="100"/>
      </c:catAx>
      <c:valAx>
        <c:axId val="78702080"/>
        <c:scaling>
          <c:orientation val="minMax"/>
        </c:scaling>
        <c:axPos val="l"/>
        <c:majorGridlines/>
        <c:numFmt formatCode="General" sourceLinked="1"/>
        <c:tickLblPos val="nextTo"/>
        <c:crossAx val="662890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63E761A-5226-4B18-8B8D-85356FF24872}" type="datetimeFigureOut">
              <a:rPr lang="ru-RU" smtClean="0"/>
              <a:pPr/>
              <a:t>30.11.2006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DB7754D-295D-40BC-9341-9C07B98C9B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Loner\Рабочий стол\26_Napo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14005" cy="6072206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accent1"/>
                </a:solidFill>
              </a:rPr>
              <a:t>Италия</a:t>
            </a:r>
            <a:endParaRPr lang="ru-RU" sz="8000" b="1" dirty="0">
              <a:solidFill>
                <a:schemeClr val="accent1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214282" y="4000480"/>
            <a:ext cx="8358246" cy="2857520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Общая характеристика </a:t>
            </a:r>
            <a:r>
              <a:rPr lang="ru-RU" sz="4800" b="1" dirty="0" smtClean="0"/>
              <a:t>страны</a:t>
            </a:r>
            <a:endParaRPr lang="ru-RU" sz="4800" b="1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Loner\Рабочий стол\1239776268_ss_3d_people_vec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357826"/>
            <a:ext cx="5095709" cy="1500174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571472" y="0"/>
            <a:ext cx="7929618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u="sng" dirty="0" smtClean="0"/>
              <a:t>Половой состав:</a:t>
            </a:r>
          </a:p>
          <a:p>
            <a:pPr>
              <a:buNone/>
            </a:pPr>
            <a:r>
              <a:rPr lang="ru-RU" i="1" u="sng" dirty="0" smtClean="0"/>
              <a:t>0-14 лет:</a:t>
            </a:r>
            <a:r>
              <a:rPr lang="ru-RU" dirty="0" smtClean="0"/>
              <a:t> 13.6%</a:t>
            </a:r>
          </a:p>
          <a:p>
            <a:pPr>
              <a:buNone/>
            </a:pPr>
            <a:r>
              <a:rPr lang="ru-RU" dirty="0" smtClean="0"/>
              <a:t>(мужчины 4,086,951/женщины 3,842,765)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i="1" u="sng" dirty="0" smtClean="0"/>
              <a:t>15-64 лет:</a:t>
            </a:r>
            <a:r>
              <a:rPr lang="ru-RU" dirty="0" smtClean="0"/>
              <a:t> 66.3%</a:t>
            </a:r>
          </a:p>
          <a:p>
            <a:pPr>
              <a:buNone/>
            </a:pPr>
            <a:r>
              <a:rPr lang="ru-RU" dirty="0" smtClean="0"/>
              <a:t>(мужчины 19,534,247/женщины19,024,776)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r>
              <a:rPr lang="ru-RU" i="1" u="sng" dirty="0" smtClean="0"/>
              <a:t>65 лет и старше:</a:t>
            </a:r>
            <a:r>
              <a:rPr lang="ru-RU" dirty="0" smtClean="0"/>
              <a:t> 20%</a:t>
            </a:r>
          </a:p>
          <a:p>
            <a:pPr>
              <a:buNone/>
            </a:pPr>
            <a:r>
              <a:rPr lang="ru-RU" dirty="0" smtClean="0"/>
              <a:t>(мужчины 4,864,189/женщины 6,792,393)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58204" cy="624051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Возрастной состав населения:</a:t>
            </a:r>
          </a:p>
          <a:p>
            <a:pPr>
              <a:buNone/>
            </a:pPr>
            <a:endParaRPr lang="ru-RU" b="1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928662" y="1071546"/>
          <a:ext cx="7191404" cy="5103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58204" cy="591187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i="1" dirty="0" smtClean="0"/>
              <a:t>4. </a:t>
            </a:r>
            <a:r>
              <a:rPr lang="ru-RU" u="sng" dirty="0" smtClean="0"/>
              <a:t>Городское и сельское население:</a:t>
            </a:r>
          </a:p>
          <a:p>
            <a:pPr marL="514350" indent="-514350">
              <a:buNone/>
            </a:pPr>
            <a:r>
              <a:rPr lang="ru-RU" dirty="0" smtClean="0"/>
              <a:t>- Городское население- 60-80%;</a:t>
            </a:r>
          </a:p>
          <a:p>
            <a:pPr marL="514350" indent="-514350">
              <a:buNone/>
            </a:pPr>
            <a:r>
              <a:rPr lang="ru-RU" dirty="0" smtClean="0"/>
              <a:t>- Сельское население-40-20%.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В последние десятилетия в     Италии, особенно на </a:t>
            </a:r>
          </a:p>
          <a:p>
            <a:pPr marL="514350" indent="-514350">
              <a:buNone/>
            </a:pPr>
            <a:r>
              <a:rPr lang="ru-RU" dirty="0" smtClean="0"/>
              <a:t>     Севере, идет интенсивный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процесс 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урбанизации. </a:t>
            </a:r>
            <a:endParaRPr lang="ru-RU" dirty="0"/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3074" name="Picture 2" descr="C:\Documents and Settings\Loner\Рабочий стол\b7kt863ibae9sc7tjbliyv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8"/>
            <a:ext cx="3786214" cy="3000372"/>
          </a:xfrm>
          <a:prstGeom prst="rect">
            <a:avLst/>
          </a:prstGeom>
          <a:noFill/>
        </p:spPr>
      </p:pic>
      <p:pic>
        <p:nvPicPr>
          <p:cNvPr id="3075" name="Picture 3" descr="C:\Documents and Settings\Loner\Рабочий стол\imageservl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3689" y="785794"/>
            <a:ext cx="2400311" cy="416794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ФОТО_МАША\италия\IMG_18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5</a:t>
            </a:r>
            <a:r>
              <a:rPr lang="ru-RU" i="1" dirty="0" smtClean="0">
                <a:solidFill>
                  <a:schemeClr val="bg1"/>
                </a:solidFill>
              </a:rPr>
              <a:t>. </a:t>
            </a:r>
            <a:r>
              <a:rPr lang="ru-RU" i="1" u="sng" dirty="0">
                <a:solidFill>
                  <a:schemeClr val="bg1"/>
                </a:solidFill>
              </a:rPr>
              <a:t>М</a:t>
            </a:r>
            <a:r>
              <a:rPr lang="ru-RU" i="1" u="sng" dirty="0" smtClean="0">
                <a:solidFill>
                  <a:schemeClr val="bg1"/>
                </a:solidFill>
              </a:rPr>
              <a:t>играции:</a:t>
            </a:r>
          </a:p>
          <a:p>
            <a:pPr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 Главная причина </a:t>
            </a:r>
            <a:r>
              <a:rPr lang="ru-RU" b="1" i="1" dirty="0" smtClean="0">
                <a:solidFill>
                  <a:schemeClr val="bg1"/>
                </a:solidFill>
              </a:rPr>
              <a:t>внешней</a:t>
            </a:r>
            <a:r>
              <a:rPr lang="ru-RU" i="1" dirty="0" smtClean="0">
                <a:solidFill>
                  <a:schemeClr val="bg1"/>
                </a:solidFill>
              </a:rPr>
              <a:t> миграции-</a:t>
            </a:r>
          </a:p>
          <a:p>
            <a:pPr>
              <a:buNone/>
            </a:pPr>
            <a:r>
              <a:rPr lang="ru-RU" i="1" dirty="0">
                <a:solidFill>
                  <a:schemeClr val="bg1"/>
                </a:solidFill>
              </a:rPr>
              <a:t>э</a:t>
            </a:r>
            <a:r>
              <a:rPr lang="ru-RU" i="1" dirty="0" smtClean="0">
                <a:solidFill>
                  <a:schemeClr val="bg1"/>
                </a:solidFill>
              </a:rPr>
              <a:t>кономическая и политическая.</a:t>
            </a:r>
          </a:p>
          <a:p>
            <a:pPr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Главная причина </a:t>
            </a:r>
            <a:r>
              <a:rPr lang="ru-RU" b="1" i="1" dirty="0" smtClean="0">
                <a:solidFill>
                  <a:schemeClr val="bg1"/>
                </a:solidFill>
              </a:rPr>
              <a:t>внутренней</a:t>
            </a:r>
            <a:r>
              <a:rPr lang="ru-RU" i="1" dirty="0" smtClean="0">
                <a:solidFill>
                  <a:schemeClr val="bg1"/>
                </a:solidFill>
              </a:rPr>
              <a:t> миграции-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экономическая.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7234" y="1500174"/>
            <a:ext cx="8186766" cy="41434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/>
              <a:t>6</a:t>
            </a:r>
            <a:r>
              <a:rPr lang="ru-RU" b="1" i="1" u="sng" dirty="0" smtClean="0"/>
              <a:t>.</a:t>
            </a:r>
            <a:r>
              <a:rPr lang="ru-RU" u="sng" dirty="0" smtClean="0"/>
              <a:t> Трудовые ресурсы: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Структура занятости экономически активного населения Италии на 2005 год такова: </a:t>
            </a:r>
          </a:p>
          <a:p>
            <a:pPr>
              <a:buNone/>
            </a:pPr>
            <a:r>
              <a:rPr lang="ru-RU" dirty="0" smtClean="0"/>
              <a:t>занятое население -20087тыс.чел.</a:t>
            </a:r>
          </a:p>
          <a:p>
            <a:pPr>
              <a:buNone/>
            </a:pPr>
            <a:r>
              <a:rPr lang="ru-RU" dirty="0" smtClean="0"/>
              <a:t>число безработных -2804тыс.чел.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5125" name="Picture 5" descr="C:\Program Files\Microsoft Office\MEDIA\CAGCAT10\j019972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1769364" cy="1739189"/>
          </a:xfrm>
          <a:prstGeom prst="rect">
            <a:avLst/>
          </a:prstGeom>
          <a:noFill/>
        </p:spPr>
      </p:pic>
      <p:pic>
        <p:nvPicPr>
          <p:cNvPr id="5127" name="Picture 7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6582" y="5164531"/>
            <a:ext cx="1747418" cy="169346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60"/>
          </a:xfrm>
        </p:spPr>
        <p:txBody>
          <a:bodyPr>
            <a:noAutofit/>
          </a:bodyPr>
          <a:lstStyle/>
          <a:p>
            <a:r>
              <a:rPr lang="ru-RU" sz="3200" dirty="0" smtClean="0"/>
              <a:t>Отрасли международной специализации хозяйства и главные районы и центры: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 smtClean="0"/>
              <a:t>О</a:t>
            </a:r>
            <a:r>
              <a:rPr lang="x-none" u="sng" smtClean="0"/>
              <a:t>брабатывающая промышленность.</a:t>
            </a:r>
            <a:endParaRPr lang="ru-RU" u="sng" dirty="0" smtClean="0"/>
          </a:p>
          <a:p>
            <a:pPr>
              <a:buNone/>
            </a:pPr>
            <a:r>
              <a:rPr lang="x-none" u="sng" smtClean="0"/>
              <a:t>ТУРИН</a:t>
            </a:r>
            <a:r>
              <a:rPr lang="x-none" smtClean="0"/>
              <a:t>: черная металлургия,текстильная,химическая,электротехническая,автомобилестроение.</a:t>
            </a:r>
            <a:endParaRPr lang="ru-RU" dirty="0" smtClean="0"/>
          </a:p>
          <a:p>
            <a:pPr>
              <a:buNone/>
            </a:pPr>
            <a:r>
              <a:rPr lang="x-none" u="sng" smtClean="0"/>
              <a:t>МИЛАН</a:t>
            </a:r>
            <a:r>
              <a:rPr lang="x-none" smtClean="0"/>
              <a:t>:</a:t>
            </a:r>
            <a:r>
              <a:rPr lang="ru-RU" dirty="0" smtClean="0"/>
              <a:t> </a:t>
            </a:r>
            <a:r>
              <a:rPr lang="x-none" smtClean="0"/>
              <a:t>черная</a:t>
            </a:r>
            <a:r>
              <a:rPr lang="ru-RU" dirty="0" smtClean="0"/>
              <a:t> металлургия,</a:t>
            </a:r>
            <a:r>
              <a:rPr lang="x-none" smtClean="0"/>
              <a:t>пищевая, текстильная, химическая, машиност</a:t>
            </a:r>
            <a:r>
              <a:rPr lang="ru-RU" dirty="0" smtClean="0"/>
              <a:t>р</a:t>
            </a:r>
            <a:r>
              <a:rPr lang="x-none" smtClean="0"/>
              <a:t>оение</a:t>
            </a:r>
            <a:r>
              <a:rPr lang="ru-RU" dirty="0" smtClean="0"/>
              <a:t>, </a:t>
            </a:r>
            <a:r>
              <a:rPr lang="x-none" smtClean="0"/>
              <a:t>металлообработка,электротехническая.</a:t>
            </a:r>
            <a:endParaRPr lang="ru-RU" dirty="0" smtClean="0"/>
          </a:p>
          <a:p>
            <a:pPr>
              <a:buNone/>
            </a:pPr>
            <a:r>
              <a:rPr lang="x-none" u="sng" smtClean="0"/>
              <a:t>РИМ</a:t>
            </a:r>
            <a:r>
              <a:rPr lang="x-none" smtClean="0"/>
              <a:t>:химическая,текстильная,автомобилестроение,пищевая,машиностроение и металлообработка. </a:t>
            </a:r>
            <a:endParaRPr lang="ru-RU" dirty="0" smtClean="0"/>
          </a:p>
          <a:p>
            <a:pPr>
              <a:buNone/>
            </a:pPr>
            <a:r>
              <a:rPr lang="x-none" u="sng" smtClean="0"/>
              <a:t>НЕАПОЛЬ</a:t>
            </a:r>
            <a:r>
              <a:rPr lang="x-none" smtClean="0"/>
              <a:t>: черная металлургия, текстильная,</a:t>
            </a:r>
            <a:r>
              <a:rPr lang="ru-RU" dirty="0" smtClean="0"/>
              <a:t>   </a:t>
            </a:r>
            <a:r>
              <a:rPr lang="x-none" smtClean="0"/>
              <a:t>машиност</a:t>
            </a:r>
            <a:r>
              <a:rPr lang="ru-RU" dirty="0" smtClean="0"/>
              <a:t>р</a:t>
            </a:r>
            <a:r>
              <a:rPr lang="x-none" smtClean="0"/>
              <a:t>оение и металлообработка, цветов металлургия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401080" cy="6072230"/>
          </a:xfrm>
        </p:spPr>
        <p:txBody>
          <a:bodyPr/>
          <a:lstStyle/>
          <a:p>
            <a:r>
              <a:rPr lang="ru-RU" u="sng" dirty="0" smtClean="0"/>
              <a:t>Сельское хозяйство:</a:t>
            </a:r>
          </a:p>
          <a:p>
            <a:pPr>
              <a:buNone/>
            </a:pPr>
            <a:r>
              <a:rPr lang="ru-RU" dirty="0" smtClean="0"/>
              <a:t>Сельское хозяйство Италии дает 10% валового национального дохода страны. В нем занято 14% экономически активного населения. </a:t>
            </a:r>
          </a:p>
          <a:p>
            <a:pPr>
              <a:buNone/>
            </a:pPr>
            <a:r>
              <a:rPr lang="ru-RU" dirty="0" smtClean="0"/>
              <a:t>Главная отрасль итальянского сельского хозяйства - растениеводство. Свыше половины всех пахотных земель занимаю зерновые культуры,</a:t>
            </a:r>
          </a:p>
          <a:p>
            <a:pPr>
              <a:buNone/>
            </a:pPr>
            <a:r>
              <a:rPr lang="ru-RU" dirty="0" smtClean="0"/>
              <a:t>    в том числе 30% - пшеница.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8" name="Picture 4" descr="C:\Program Files\Microsoft Office\MEDIA\CAGCAT10\j02333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857628"/>
            <a:ext cx="3000365" cy="3000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u="sng" dirty="0" smtClean="0"/>
              <a:t>Транспорт:</a:t>
            </a:r>
          </a:p>
          <a:p>
            <a:pPr>
              <a:buNone/>
            </a:pPr>
            <a:r>
              <a:rPr lang="ru-RU" dirty="0" smtClean="0"/>
              <a:t>Италия имеет высокоразвитую сеть железных и автомобильных дорог.</a:t>
            </a:r>
          </a:p>
          <a:p>
            <a:pPr>
              <a:buNone/>
            </a:pPr>
            <a:r>
              <a:rPr lang="ru-RU" dirty="0" smtClean="0"/>
              <a:t>Очень важную роль, как во внутренних, так и во внешних перевозках страны играет морской транспорт.</a:t>
            </a:r>
          </a:p>
          <a:p>
            <a:pPr>
              <a:buNone/>
            </a:pPr>
            <a:r>
              <a:rPr lang="ru-RU" dirty="0" smtClean="0"/>
              <a:t>Речной транспорт в Италии развит слабо из-за отсутствия крупных рек. </a:t>
            </a:r>
          </a:p>
          <a:p>
            <a:pPr>
              <a:buNone/>
            </a:pPr>
            <a:r>
              <a:rPr lang="ru-RU" dirty="0" smtClean="0"/>
              <a:t>Довольно быстро развивается гражданская авиация Италии.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5" name="Picture 3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572140"/>
            <a:ext cx="2565187" cy="1285860"/>
          </a:xfrm>
          <a:prstGeom prst="rect">
            <a:avLst/>
          </a:prstGeom>
          <a:noFill/>
        </p:spPr>
      </p:pic>
      <p:pic>
        <p:nvPicPr>
          <p:cNvPr id="8198" name="Picture 6" descr="C:\Documents and Settings\Loner\Рабочий стол\picture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43174" cy="1928802"/>
          </a:xfrm>
          <a:prstGeom prst="rect">
            <a:avLst/>
          </a:prstGeom>
          <a:noFill/>
        </p:spPr>
      </p:pic>
      <p:pic>
        <p:nvPicPr>
          <p:cNvPr id="8200" name="Picture 8" descr="C:\Documents and Settings\Loner\Рабочий стол\picturesmall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5" y="2143116"/>
            <a:ext cx="2518415" cy="1214446"/>
          </a:xfrm>
          <a:prstGeom prst="rect">
            <a:avLst/>
          </a:prstGeom>
          <a:noFill/>
        </p:spPr>
      </p:pic>
      <p:pic>
        <p:nvPicPr>
          <p:cNvPr id="1026" name="Picture 2" descr="C:\Documents and Settings\Loner\Рабочий стол\Italy-real-estate-market-perspektives_jpg_500x375_q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643314"/>
            <a:ext cx="3119426" cy="181550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0298" y="0"/>
            <a:ext cx="6643702" cy="6857999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smtClean="0"/>
              <a:t>Непроизводственная сфера:</a:t>
            </a:r>
          </a:p>
          <a:p>
            <a:pPr marL="578358" indent="-514350">
              <a:buAutoNum type="arabicPeriod"/>
            </a:pPr>
            <a:r>
              <a:rPr lang="ru-RU" dirty="0" smtClean="0"/>
              <a:t>В Италии присутствуют все благоприятные факторы: природные, культурные, социальные, экономические, способствующие развитию туризма.</a:t>
            </a:r>
            <a:br>
              <a:rPr lang="ru-RU" dirty="0" smtClean="0"/>
            </a:b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Постоянно реставрируются памятники истории, ведутся раскопки, поддерживаются на должном уровне достопримечательности.</a:t>
            </a:r>
            <a:br>
              <a:rPr lang="ru-RU" dirty="0" smtClean="0"/>
            </a:b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Организуются множество выставок, фестивалей, концертов, соревнований, конкурсов, праздников, привлекающих большое количество посетителей.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Picture 6" descr="C:\Program Files\Microsoft Office\MEDIA\CAGCAT10\j029755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1785918" cy="2982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ФОТО_МАША\италия\post-3-12291121853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930" cy="6858000"/>
          </a:xfrm>
          <a:prstGeom prst="rect">
            <a:avLst/>
          </a:prstGeom>
          <a:noFill/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357826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В последнее время, благодаря субсидиям </a:t>
            </a:r>
            <a:r>
              <a:rPr lang="ru-RU" sz="2400" dirty="0" smtClean="0"/>
              <a:t>Евросоюза, </a:t>
            </a:r>
            <a:r>
              <a:rPr lang="ru-RU" sz="2400" dirty="0"/>
              <a:t>югу страны удалось существенно продвинуться в некоторых областях экономики. </a:t>
            </a:r>
            <a:r>
              <a:rPr lang="ru-RU" sz="2400" dirty="0" smtClean="0"/>
              <a:t>Несмотря </a:t>
            </a:r>
            <a:r>
              <a:rPr lang="ru-RU" sz="2400" dirty="0"/>
              <a:t>на эти субсидии, проблема диспропорционального развития Южной Италии по-прежнему актуальна. </a:t>
            </a:r>
            <a:r>
              <a:rPr lang="ru-RU" sz="2400" dirty="0" smtClean="0"/>
              <a:t>Не </a:t>
            </a:r>
            <a:r>
              <a:rPr lang="ru-RU" sz="2400" dirty="0"/>
              <a:t>менее остро стоит проблема утилизации отходов, антисанитарного состояния многих городов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На территории Италии можно найти</a:t>
            </a:r>
          </a:p>
          <a:p>
            <a:pPr>
              <a:buNone/>
            </a:pPr>
            <a:r>
              <a:rPr lang="ru-RU" sz="2400" dirty="0" smtClean="0"/>
              <a:t>    оптимальные климатические условия для</a:t>
            </a:r>
          </a:p>
          <a:p>
            <a:pPr>
              <a:buNone/>
            </a:pPr>
            <a:r>
              <a:rPr lang="ru-RU" sz="2400" dirty="0" smtClean="0"/>
              <a:t>    любого вида отдыха.</a:t>
            </a:r>
          </a:p>
          <a:p>
            <a:pPr>
              <a:buNone/>
            </a:pPr>
            <a:r>
              <a:rPr lang="ru-RU" sz="2400" dirty="0" smtClean="0"/>
              <a:t>Туризм является одной из важных перспектив развития страны.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990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Проблемы и перспективы развития страны: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596322" cy="1362075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Общие сведения о стране:</a:t>
            </a:r>
            <a:endParaRPr lang="ru-RU" sz="4000" b="1" i="1" dirty="0"/>
          </a:p>
        </p:txBody>
      </p:sp>
      <p:sp>
        <p:nvSpPr>
          <p:cNvPr id="6" name="Содержимое 2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4191000" cy="45815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u="sng" dirty="0" smtClean="0"/>
              <a:t>Италия</a:t>
            </a:r>
            <a:endParaRPr lang="ru-RU" dirty="0" smtClean="0"/>
          </a:p>
          <a:p>
            <a:pPr>
              <a:buNone/>
            </a:pPr>
            <a:r>
              <a:rPr lang="ru-RU" sz="2400" dirty="0" smtClean="0"/>
              <a:t>Официальное название</a:t>
            </a:r>
          </a:p>
          <a:p>
            <a:pPr>
              <a:buNone/>
            </a:pPr>
            <a:r>
              <a:rPr lang="ru-RU" sz="2400" dirty="0" smtClean="0"/>
              <a:t>Итальянская Республика— </a:t>
            </a:r>
            <a:r>
              <a:rPr lang="ru-RU" sz="2400" dirty="0"/>
              <a:t>государство на юге Европы, в центре Средиземноморья. </a:t>
            </a:r>
            <a:endParaRPr lang="ru-RU" sz="2400" dirty="0" smtClean="0"/>
          </a:p>
          <a:p>
            <a:pPr>
              <a:buNone/>
            </a:pPr>
            <a:r>
              <a:rPr lang="ru-RU" sz="2400" u="sng" dirty="0" smtClean="0"/>
              <a:t>Площадь</a:t>
            </a:r>
            <a:r>
              <a:rPr lang="ru-RU" sz="2400" dirty="0" smtClean="0"/>
              <a:t>- 301 230 км </a:t>
            </a:r>
            <a:r>
              <a:rPr lang="ru-RU" sz="2400" baseline="30000" dirty="0" smtClean="0"/>
              <a:t>2</a:t>
            </a:r>
          </a:p>
          <a:p>
            <a:pPr>
              <a:buNone/>
            </a:pPr>
            <a:r>
              <a:rPr lang="ru-RU" sz="2400" u="sng" dirty="0" smtClean="0"/>
              <a:t>Столица</a:t>
            </a:r>
            <a:r>
              <a:rPr lang="ru-RU" sz="2400" dirty="0" smtClean="0"/>
              <a:t>- город Рим.</a:t>
            </a:r>
            <a:endParaRPr lang="ru-RU" sz="2400" baseline="30000" dirty="0" smtClean="0"/>
          </a:p>
          <a:p>
            <a:pPr>
              <a:buNone/>
            </a:pPr>
            <a:endParaRPr lang="ru-RU" sz="2800" baseline="30000" dirty="0" smtClean="0"/>
          </a:p>
          <a:p>
            <a:pPr>
              <a:buNone/>
            </a:pPr>
            <a:endParaRPr lang="ru-RU" sz="2800" baseline="30000" dirty="0" smtClean="0"/>
          </a:p>
          <a:p>
            <a:pPr>
              <a:buNone/>
            </a:pPr>
            <a:endParaRPr lang="ru-RU" sz="2800" baseline="30000" dirty="0" smtClean="0"/>
          </a:p>
        </p:txBody>
      </p:sp>
      <p:pic>
        <p:nvPicPr>
          <p:cNvPr id="2050" name="Picture 2" descr="D:\ФОТО_МАША\италия\It-map-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7749" y="1785926"/>
            <a:ext cx="4726251" cy="5072074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>
            <a:off x="0" y="6072206"/>
            <a:ext cx="1000132" cy="78579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0" y="3000372"/>
            <a:ext cx="9144000" cy="3857628"/>
          </a:xfrm>
        </p:spPr>
        <p:txBody>
          <a:bodyPr>
            <a:normAutofit/>
          </a:bodyPr>
          <a:lstStyle/>
          <a:p>
            <a:r>
              <a:rPr lang="ru-RU" dirty="0" smtClean="0"/>
              <a:t>Италия- одна из высокоразвитых стран Зарубежной Европы и мира в целом. Италия богата полезными ископаемыми. В промышленности Италии преобладает тяжелая индустрия, ведущая роль в которой принадлежит машиностроению. </a:t>
            </a:r>
          </a:p>
          <a:p>
            <a:r>
              <a:rPr lang="ru-RU" dirty="0" smtClean="0"/>
              <a:t>Численность населения примерно около 60 млн.чел. Но несмотря на это, в Италии низкая рождаемость и низкий уровень естественного прироста. Италия- это многонациональная страна, большая часть населения- испанцы. только лишь 6% страны- это другие народы.</a:t>
            </a:r>
          </a:p>
          <a:p>
            <a:r>
              <a:rPr lang="ru-RU" dirty="0" smtClean="0"/>
              <a:t>Италию посещают около 30 млн. туристов каждый год, несмотря на природные условия. Это большой плюс в развитии страны.</a:t>
            </a:r>
          </a:p>
          <a:p>
            <a:endParaRPr lang="ru-RU" dirty="0"/>
          </a:p>
        </p:txBody>
      </p:sp>
      <p:pic>
        <p:nvPicPr>
          <p:cNvPr id="3076" name="Picture 4" descr="D:\ФОТО_МАША\италия\post-3-122911198652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000372"/>
          </a:xfrm>
          <a:prstGeom prst="rect">
            <a:avLst/>
          </a:prstGeom>
          <a:noFill/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2857488" y="214290"/>
            <a:ext cx="4881546" cy="1362075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Вывод:</a:t>
            </a:r>
            <a:endParaRPr kumimoji="0" lang="ru-RU" sz="72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Выполнили: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14480" y="2143116"/>
            <a:ext cx="5214974" cy="2928958"/>
          </a:xfrm>
        </p:spPr>
        <p:txBody>
          <a:bodyPr>
            <a:normAutofit/>
          </a:bodyPr>
          <a:lstStyle/>
          <a:p>
            <a:pPr marL="512064" indent="-457200">
              <a:buFont typeface="+mj-lt"/>
              <a:buAutoNum type="arabicPeriod"/>
            </a:pPr>
            <a:r>
              <a:rPr lang="ru-RU" sz="2800" b="1" i="1" u="sng" dirty="0" smtClean="0"/>
              <a:t>Несмелова Мария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2800" b="1" i="1" u="sng" dirty="0" smtClean="0"/>
              <a:t>Юдина Алина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2800" b="1" i="1" u="sng" dirty="0" smtClean="0"/>
              <a:t>Тыщенко Татьяна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2800" b="1" i="1" u="sng" dirty="0" smtClean="0"/>
              <a:t>Симанова Ольга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2800" b="1" i="1" u="sng" dirty="0" smtClean="0"/>
              <a:t>Мелёшина Зарина</a:t>
            </a:r>
            <a:endParaRPr lang="ru-RU" sz="2800" b="1" i="1" u="sng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43985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Политико- и экономико-географическое положение страны: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u="sng" dirty="0" smtClean="0"/>
              <a:t>Форма правления</a:t>
            </a:r>
            <a:r>
              <a:rPr lang="ru-RU" dirty="0" smtClean="0"/>
              <a:t>- Парламентская</a:t>
            </a:r>
          </a:p>
          <a:p>
            <a:pPr>
              <a:buNone/>
            </a:pPr>
            <a:r>
              <a:rPr lang="ru-RU" dirty="0" smtClean="0"/>
              <a:t>республика.</a:t>
            </a:r>
          </a:p>
          <a:p>
            <a:pPr>
              <a:buNone/>
            </a:pPr>
            <a:r>
              <a:rPr lang="ru-RU" dirty="0" smtClean="0"/>
              <a:t>Экономико-географическое</a:t>
            </a:r>
          </a:p>
          <a:p>
            <a:pPr>
              <a:buNone/>
            </a:pPr>
            <a:r>
              <a:rPr lang="ru-RU" dirty="0" smtClean="0"/>
              <a:t>положение  в  центре</a:t>
            </a:r>
          </a:p>
          <a:p>
            <a:pPr>
              <a:buNone/>
            </a:pPr>
            <a:r>
              <a:rPr lang="ru-RU" dirty="0" smtClean="0"/>
              <a:t>Средиземноморского бассейна</a:t>
            </a:r>
          </a:p>
          <a:p>
            <a:pPr>
              <a:buNone/>
            </a:pPr>
            <a:r>
              <a:rPr lang="ru-RU" dirty="0" smtClean="0"/>
              <a:t>издавна  благоприятствовало развитию</a:t>
            </a:r>
          </a:p>
          <a:p>
            <a:pPr>
              <a:buNone/>
            </a:pPr>
            <a:r>
              <a:rPr lang="ru-RU" dirty="0" smtClean="0"/>
              <a:t>связей со странами Ближнего Востока и</a:t>
            </a:r>
          </a:p>
          <a:p>
            <a:pPr>
              <a:buNone/>
            </a:pPr>
            <a:r>
              <a:rPr lang="ru-RU" dirty="0" smtClean="0"/>
              <a:t>Северной Африки, а также с другими</a:t>
            </a:r>
          </a:p>
          <a:p>
            <a:pPr>
              <a:buNone/>
            </a:pPr>
            <a:r>
              <a:rPr lang="ru-RU" dirty="0" smtClean="0"/>
              <a:t>странами Южной Европы. И теперь оно</a:t>
            </a:r>
          </a:p>
          <a:p>
            <a:pPr>
              <a:buNone/>
            </a:pPr>
            <a:r>
              <a:rPr lang="ru-RU" dirty="0" smtClean="0"/>
              <a:t>способствует хозяйственному развитию</a:t>
            </a:r>
          </a:p>
          <a:p>
            <a:pPr>
              <a:buNone/>
            </a:pPr>
            <a:r>
              <a:rPr lang="ru-RU" dirty="0" smtClean="0"/>
              <a:t>Италии.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9" name="Рисунок 8" descr="100px-Italy-Emblem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5000636"/>
            <a:ext cx="1339462" cy="1500198"/>
          </a:xfrm>
          <a:prstGeom prst="rect">
            <a:avLst/>
          </a:prstGeom>
        </p:spPr>
      </p:pic>
      <p:pic>
        <p:nvPicPr>
          <p:cNvPr id="7" name="Picture 7" descr="C:\Documents and Settings\Loner\Рабочий стол\383627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500174"/>
            <a:ext cx="2314570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Loner\Рабочий стол\1024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00496" cy="2947032"/>
          </a:xfrm>
          <a:prstGeom prst="rect">
            <a:avLst/>
          </a:prstGeom>
          <a:noFill/>
        </p:spPr>
      </p:pic>
      <p:pic>
        <p:nvPicPr>
          <p:cNvPr id="3075" name="Picture 3" descr="D:\ФОТО_МАША\италия\post-3-122911195724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48"/>
            <a:ext cx="4947006" cy="3714752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i="1" dirty="0"/>
              <a:t>П</a:t>
            </a:r>
            <a:r>
              <a:rPr lang="ru-RU" b="1" i="1" dirty="0" smtClean="0"/>
              <a:t>риродные условия:</a:t>
            </a:r>
            <a:endParaRPr lang="ru-RU" b="1" i="1" dirty="0"/>
          </a:p>
        </p:txBody>
      </p:sp>
      <p:sp>
        <p:nvSpPr>
          <p:cNvPr id="7" name="Содержимое 2"/>
          <p:cNvSpPr>
            <a:spLocks noGrp="1"/>
          </p:cNvSpPr>
          <p:nvPr>
            <p:ph type="body" idx="1"/>
          </p:nvPr>
        </p:nvSpPr>
        <p:spPr>
          <a:xfrm>
            <a:off x="4857752" y="2643182"/>
            <a:ext cx="4286248" cy="42148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В северной </a:t>
            </a:r>
            <a:r>
              <a:rPr lang="ru-RU" sz="2400" dirty="0" smtClean="0"/>
              <a:t>Италии-</a:t>
            </a:r>
          </a:p>
          <a:p>
            <a:pPr>
              <a:buNone/>
            </a:pPr>
            <a:r>
              <a:rPr lang="ru-RU" sz="2400" dirty="0" smtClean="0"/>
              <a:t>климат</a:t>
            </a:r>
          </a:p>
          <a:p>
            <a:pPr>
              <a:buNone/>
            </a:pPr>
            <a:r>
              <a:rPr lang="ru-RU" sz="2400" dirty="0" smtClean="0"/>
              <a:t>континентальный</a:t>
            </a:r>
            <a:r>
              <a:rPr lang="ru-RU" sz="2400" dirty="0"/>
              <a:t>.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В Центральной Италии-</a:t>
            </a:r>
          </a:p>
          <a:p>
            <a:pPr>
              <a:buNone/>
            </a:pPr>
            <a:r>
              <a:rPr lang="ru-RU" sz="2400" dirty="0" smtClean="0"/>
              <a:t>морской климат.</a:t>
            </a:r>
          </a:p>
          <a:p>
            <a:pPr>
              <a:buNone/>
            </a:pPr>
            <a:r>
              <a:rPr lang="ru-RU" sz="2400" dirty="0" smtClean="0"/>
              <a:t>На Юге Италии </a:t>
            </a:r>
          </a:p>
          <a:p>
            <a:pPr>
              <a:buNone/>
            </a:pPr>
            <a:r>
              <a:rPr lang="ru-RU" sz="2400" dirty="0" smtClean="0"/>
              <a:t>типичный</a:t>
            </a:r>
          </a:p>
          <a:p>
            <a:pPr>
              <a:buNone/>
            </a:pPr>
            <a:r>
              <a:rPr lang="ru-RU" sz="2400" dirty="0" smtClean="0"/>
              <a:t>Средиземноморский</a:t>
            </a:r>
          </a:p>
          <a:p>
            <a:pPr>
              <a:buNone/>
            </a:pPr>
            <a:r>
              <a:rPr lang="ru-RU" sz="2400" dirty="0" smtClean="0"/>
              <a:t>Климат.</a:t>
            </a:r>
            <a:endParaRPr lang="ru-RU" sz="2400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8286744" y="6143644"/>
            <a:ext cx="857256" cy="7143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218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50" y="428604"/>
            <a:ext cx="1785950" cy="12858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Рабочий стол\3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19250" cy="2276475"/>
          </a:xfrm>
          <a:prstGeom prst="rect">
            <a:avLst/>
          </a:prstGeom>
          <a:noFill/>
        </p:spPr>
      </p:pic>
      <p:pic>
        <p:nvPicPr>
          <p:cNvPr id="1028" name="Picture 4" descr="C:\Documents and Settings\Loner\Рабочий стол\Voloka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0002" y="0"/>
            <a:ext cx="2323998" cy="2071678"/>
          </a:xfrm>
          <a:prstGeom prst="rect">
            <a:avLst/>
          </a:prstGeom>
          <a:noFill/>
        </p:spPr>
      </p:pic>
      <p:pic>
        <p:nvPicPr>
          <p:cNvPr id="1029" name="Picture 5" descr="C:\Documents and Settings\Loner\Рабочий стол\торф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480" y="4714860"/>
            <a:ext cx="2857520" cy="2143140"/>
          </a:xfrm>
          <a:prstGeom prst="rect">
            <a:avLst/>
          </a:prstGeom>
          <a:noFill/>
        </p:spPr>
      </p:pic>
      <p:sp>
        <p:nvSpPr>
          <p:cNvPr id="11" name="Заголовок 4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399032"/>
          </a:xfrm>
        </p:spPr>
        <p:txBody>
          <a:bodyPr/>
          <a:lstStyle/>
          <a:p>
            <a:r>
              <a:rPr lang="ru-RU" b="1" i="1" dirty="0" smtClean="0"/>
              <a:t>Полезные ископаемые:</a:t>
            </a:r>
            <a:endParaRPr lang="ru-RU" b="1" i="1" dirty="0"/>
          </a:p>
        </p:txBody>
      </p:sp>
      <p:sp>
        <p:nvSpPr>
          <p:cNvPr id="13" name="Содержимое 3"/>
          <p:cNvSpPr>
            <a:spLocks noGrp="1"/>
          </p:cNvSpPr>
          <p:nvPr>
            <p:ph idx="1"/>
          </p:nvPr>
        </p:nvSpPr>
        <p:spPr>
          <a:xfrm>
            <a:off x="428596" y="1857364"/>
            <a:ext cx="8258204" cy="4546588"/>
          </a:xfrm>
        </p:spPr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винцово-цинковые руды расположены в Сардинии </a:t>
            </a:r>
            <a:r>
              <a:rPr lang="ru-RU" dirty="0"/>
              <a:t>и в Восточных </a:t>
            </a:r>
            <a:r>
              <a:rPr lang="ru-RU" dirty="0" smtClean="0"/>
              <a:t>Альпах.</a:t>
            </a:r>
          </a:p>
          <a:p>
            <a:r>
              <a:rPr lang="ru-RU" dirty="0" smtClean="0"/>
              <a:t>Мрамор </a:t>
            </a:r>
            <a:r>
              <a:rPr lang="ru-RU" dirty="0"/>
              <a:t>добывается в ряде мест, но особенно в районе Каррары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</a:t>
            </a:r>
            <a:r>
              <a:rPr lang="ru-RU" dirty="0"/>
              <a:t>Тоскане, торф и торфообразные </a:t>
            </a:r>
            <a:r>
              <a:rPr lang="ru-RU" dirty="0" smtClean="0"/>
              <a:t>лигниты.</a:t>
            </a:r>
          </a:p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По запасам других видов сырья территория Италии </a:t>
            </a:r>
            <a:r>
              <a:rPr lang="ru-RU" dirty="0" smtClean="0">
                <a:solidFill>
                  <a:schemeClr val="bg1"/>
                </a:solidFill>
              </a:rPr>
              <a:t>не очень богата.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Loner\Рабочий стол\неф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0" y="4429125"/>
            <a:ext cx="3238500" cy="2428875"/>
          </a:xfrm>
          <a:prstGeom prst="rect">
            <a:avLst/>
          </a:prstGeom>
          <a:noFill/>
        </p:spPr>
      </p:pic>
      <p:pic>
        <p:nvPicPr>
          <p:cNvPr id="2051" name="Picture 3" descr="C:\Documents and Settings\Loner\Рабочий стол\уголь быр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86000" cy="1714500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0" y="946127"/>
            <a:ext cx="8329642" cy="5911873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Энергети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ческие ресурсы Италии удовлетворяют потребности страны в энергии лишь на 15 %. 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Сардинии, Тоскане, Умбрии, 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Калабрии есть месторождения бурого и низкокачественного каменного угля. 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Нефть расположена на острове Сицилия, Паданской равнине и на восточном побережье Центральной Италии.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/>
              <a:t>Общая характеристика населения:</a:t>
            </a:r>
            <a:endParaRPr lang="ru-RU" b="1" i="1" dirty="0"/>
          </a:p>
        </p:txBody>
      </p:sp>
      <p:sp>
        <p:nvSpPr>
          <p:cNvPr id="6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285860"/>
            <a:ext cx="8786842" cy="22860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1. </a:t>
            </a:r>
            <a:r>
              <a:rPr lang="ru-RU" sz="3000" u="sng" dirty="0" smtClean="0"/>
              <a:t>Численность </a:t>
            </a:r>
            <a:r>
              <a:rPr lang="ru-RU" sz="3000" u="sng" dirty="0"/>
              <a:t>населения</a:t>
            </a:r>
          </a:p>
          <a:p>
            <a:r>
              <a:rPr lang="ru-RU" sz="3000" dirty="0"/>
              <a:t>2007 г. - 59,5 млн. чел. </a:t>
            </a:r>
          </a:p>
          <a:p>
            <a:r>
              <a:rPr lang="ru-RU" sz="3000" dirty="0"/>
              <a:t>2000 г. - 57,7 млн. чел. </a:t>
            </a:r>
          </a:p>
          <a:p>
            <a:r>
              <a:rPr lang="ru-RU" sz="3000" dirty="0"/>
              <a:t>1977 г. - 56,3 млн. чел. </a:t>
            </a:r>
          </a:p>
          <a:p>
            <a:pPr>
              <a:buNone/>
            </a:pPr>
            <a:r>
              <a:rPr lang="ru-RU" sz="3000" u="sng" dirty="0"/>
              <a:t> </a:t>
            </a:r>
            <a:r>
              <a:rPr lang="ru-RU" sz="3000" dirty="0" smtClean="0"/>
              <a:t>Официальный язык: итальянский.</a:t>
            </a:r>
          </a:p>
          <a:p>
            <a:pPr>
              <a:buNone/>
            </a:pPr>
            <a:r>
              <a:rPr lang="ru-RU" sz="3000" dirty="0" smtClean="0"/>
              <a:t>На размещение населения влияет интенсивно протекающий процесс урбанизации.</a:t>
            </a:r>
            <a:endParaRPr lang="ru-RU" sz="3000" dirty="0"/>
          </a:p>
        </p:txBody>
      </p:sp>
      <p:pic>
        <p:nvPicPr>
          <p:cNvPr id="1026" name="Picture 2" descr="C:\Documents and Settings\Loner\Рабочий стол\Italy-demography2006est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457980"/>
            <a:ext cx="9144000" cy="3400021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ОТО_МАША\италия\post-3-12291121853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930" cy="6858000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928670"/>
            <a:ext cx="8229600" cy="4572000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Воспроизводство: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800" b="0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Динамика населения в целом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неблагоприятна. На 2008 год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рождаемость снизилась, а смертность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увеличилась: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- 8.36 рождений/на 1,000 чел. населения.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- 10.61 смертей/на 1,000 чел. населения.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_МАША\италия\34524806c8764d46f0303d453e1424d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71480"/>
            <a:ext cx="4357686" cy="3571876"/>
          </a:xfrm>
          <a:prstGeom prst="rect">
            <a:avLst/>
          </a:prstGeom>
          <a:noFill/>
        </p:spPr>
      </p:pic>
      <p:pic>
        <p:nvPicPr>
          <p:cNvPr id="3075" name="Picture 3" descr="D:\ФОТО_МАША\италия\post-3-122911180221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7694"/>
            <a:ext cx="4714876" cy="2500306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3. </a:t>
            </a:r>
            <a:r>
              <a:rPr lang="ru-RU" u="sng" dirty="0" smtClean="0"/>
              <a:t>национальный, религиозный, половой и возрастной состав:</a:t>
            </a:r>
          </a:p>
          <a:p>
            <a:pPr>
              <a:buNone/>
            </a:pPr>
            <a:r>
              <a:rPr lang="ru-RU" b="1" dirty="0" smtClean="0"/>
              <a:t>Национальный состав:</a:t>
            </a:r>
            <a:endParaRPr lang="ru-RU" dirty="0" smtClean="0"/>
          </a:p>
          <a:p>
            <a:r>
              <a:rPr lang="ru-RU" dirty="0" smtClean="0"/>
              <a:t>94 %   итальянцы;</a:t>
            </a:r>
          </a:p>
          <a:p>
            <a:r>
              <a:rPr lang="ru-RU" dirty="0" smtClean="0"/>
              <a:t>2 %   французы </a:t>
            </a:r>
          </a:p>
          <a:p>
            <a:r>
              <a:rPr lang="ru-RU" dirty="0" smtClean="0"/>
              <a:t>Другие народы: немцы, словенцы, греки, албанцы.</a:t>
            </a:r>
          </a:p>
          <a:p>
            <a:pPr>
              <a:buNone/>
            </a:pPr>
            <a:r>
              <a:rPr lang="ru-RU" b="1" dirty="0" smtClean="0"/>
              <a:t>Религиозный состав:</a:t>
            </a:r>
          </a:p>
          <a:p>
            <a:pPr>
              <a:buNone/>
            </a:pPr>
            <a:r>
              <a:rPr lang="ru-RU" dirty="0" smtClean="0"/>
              <a:t>Есть и христиане и мусульмане.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960</TotalTime>
  <Words>573</Words>
  <Application>Microsoft Office PowerPoint</Application>
  <PresentationFormat>Экран (4:3)</PresentationFormat>
  <Paragraphs>132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Яркая</vt:lpstr>
      <vt:lpstr>Италия</vt:lpstr>
      <vt:lpstr>Общие сведения о стране:</vt:lpstr>
      <vt:lpstr>Политико- и экономико-географическое положение страны:</vt:lpstr>
      <vt:lpstr>Природные условия:</vt:lpstr>
      <vt:lpstr>Полезные ископаемые:</vt:lpstr>
      <vt:lpstr>Слайд 6</vt:lpstr>
      <vt:lpstr>Общая характеристика населения: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Отрасли международной специализации хозяйства и главные районы и центры:</vt:lpstr>
      <vt:lpstr>Слайд 16</vt:lpstr>
      <vt:lpstr>Слайд 17</vt:lpstr>
      <vt:lpstr>Слайд 18</vt:lpstr>
      <vt:lpstr>Проблемы и перспективы развития страны:</vt:lpstr>
      <vt:lpstr>Слайд 20</vt:lpstr>
      <vt:lpstr>Выполнили: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Италия</dc:title>
  <dc:creator>Loner-XP</dc:creator>
  <cp:lastModifiedBy>учитель</cp:lastModifiedBy>
  <cp:revision>93</cp:revision>
  <dcterms:created xsi:type="dcterms:W3CDTF">2009-11-28T12:10:57Z</dcterms:created>
  <dcterms:modified xsi:type="dcterms:W3CDTF">2006-11-30T07:26:23Z</dcterms:modified>
</cp:coreProperties>
</file>