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2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32BF-BD4A-4CA7-A02D-1A5C5454D72D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1C1A-7F71-436F-85D8-ADA8D7646F6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32BF-BD4A-4CA7-A02D-1A5C5454D72D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1C1A-7F71-436F-85D8-ADA8D7646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32BF-BD4A-4CA7-A02D-1A5C5454D72D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1C1A-7F71-436F-85D8-ADA8D7646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32BF-BD4A-4CA7-A02D-1A5C5454D72D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1C1A-7F71-436F-85D8-ADA8D7646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32BF-BD4A-4CA7-A02D-1A5C5454D72D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1C1A-7F71-436F-85D8-ADA8D7646F6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32BF-BD4A-4CA7-A02D-1A5C5454D72D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1C1A-7F71-436F-85D8-ADA8D7646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32BF-BD4A-4CA7-A02D-1A5C5454D72D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1C1A-7F71-436F-85D8-ADA8D7646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32BF-BD4A-4CA7-A02D-1A5C5454D72D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1C1A-7F71-436F-85D8-ADA8D7646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32BF-BD4A-4CA7-A02D-1A5C5454D72D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1C1A-7F71-436F-85D8-ADA8D7646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32BF-BD4A-4CA7-A02D-1A5C5454D72D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1C1A-7F71-436F-85D8-ADA8D7646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 anchor="ctr"/>
          <a:lstStyle>
            <a:lvl1pPr algn="ctr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32BF-BD4A-4CA7-A02D-1A5C5454D72D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1C1A-7F71-436F-85D8-ADA8D7646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152" cy="987552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3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36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8659903" y="5872449"/>
            <a:ext cx="542925" cy="555625"/>
          </a:xfrm>
          <a:prstGeom prst="rect">
            <a:avLst/>
          </a:prstGeom>
          <a:noFill/>
        </p:spPr>
      </p:pic>
      <p:pic>
        <p:nvPicPr>
          <p:cNvPr id="11" name="Picture 13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</p:spPr>
      </p:pic>
      <p:pic>
        <p:nvPicPr>
          <p:cNvPr id="12" name="Picture 9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</p:spPr>
      </p:pic>
      <p:cxnSp>
        <p:nvCxnSpPr>
          <p:cNvPr id="13" name="Straight Connector 12"/>
          <p:cNvCxnSpPr/>
          <p:nvPr/>
        </p:nvCxnSpPr>
        <p:spPr bwMode="white">
          <a:xfrm>
            <a:off x="1216946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4232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04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152" y="1069848"/>
            <a:ext cx="3355848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152" y="0"/>
            <a:ext cx="747064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8720"/>
            <a:ext cx="8229600" cy="490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8056" y="6364224"/>
            <a:ext cx="2185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41A032BF-BD4A-4CA7-A02D-1A5C5454D72D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048" y="6364224"/>
            <a:ext cx="53126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152" y="6364224"/>
            <a:ext cx="612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02341C1A-7F71-436F-85D8-ADA8D7646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b="1" kern="1200" cap="none" spc="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3">
            <a:lumMod val="60000"/>
            <a:lumOff val="40000"/>
          </a:schemeClr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60000"/>
            <a:lumOff val="4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6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http://ru.wikipedia.org/wiki/%D0%A4%D0%B0%D0%B9%D0%BB:Flag_GB_template.gif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571612"/>
            <a:ext cx="7470648" cy="1470025"/>
          </a:xfrm>
        </p:spPr>
        <p:txBody>
          <a:bodyPr>
            <a:prstTxWarp prst="textPlain">
              <a:avLst/>
            </a:prstTxWarp>
          </a:bodyPr>
          <a:lstStyle/>
          <a:p>
            <a:r>
              <a:rPr lang="ru-RU" sz="6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ВЕЛИКОБРИТАНИЯ</a:t>
            </a:r>
            <a:endParaRPr lang="ru-RU" sz="600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4000504"/>
            <a:ext cx="4443402" cy="2541474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Выполнили:</a:t>
            </a:r>
            <a:r>
              <a:rPr lang="ru-RU" dirty="0" smtClean="0"/>
              <a:t> ученицы 11 класса Тимошина Мария, Тимошина Валентина, Колмыкова Мария, Мишина Оксана.</a:t>
            </a:r>
            <a:endParaRPr lang="ru-RU" dirty="0"/>
          </a:p>
        </p:txBody>
      </p:sp>
      <p:pic>
        <p:nvPicPr>
          <p:cNvPr id="4" name="Рисунок 3" descr="Флаг Великобритании">
            <a:hlinkClick r:id="rId2" tooltip="&quot;Флаг Великобритании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72050"/>
            <a:ext cx="150019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HeroicExtremeRightFacing"/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470648" cy="571480"/>
          </a:xfrm>
        </p:spPr>
        <p:txBody>
          <a:bodyPr>
            <a:noAutofit/>
          </a:bodyPr>
          <a:lstStyle/>
          <a:p>
            <a:r>
              <a:rPr lang="ru-RU" sz="4400" dirty="0" smtClean="0"/>
              <a:t>Промышленность</a:t>
            </a:r>
            <a:endParaRPr lang="ru-RU" sz="44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14282" y="642918"/>
            <a:ext cx="6786578" cy="156966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Нефтепереработка: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Шелл-Хейвен, Фоли, Грейнджмут, Милфорд-Хейвен, Пембрук.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4282" y="1428736"/>
            <a:ext cx="7643834" cy="156966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Чёрная металлургия: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Шеффилд-Ротерем, Порт-Толбот, Лланверн, Сканторп, Скин-нингров.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14282" y="2214554"/>
            <a:ext cx="6572264" cy="156966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Цветная металлургия: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Суонси, Лондон и его пригороды, Холихед, Линмут.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14282" y="2928934"/>
            <a:ext cx="7000924" cy="206210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Алюминиевая промышленность: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Бернтайленд, Долгаррог, Ньюпорт, Кинлохливен, Фойерс, Холихед, Инвергордон.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214282" y="4357694"/>
            <a:ext cx="8254567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Медная промышленность: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Бутл, Ливерпуль.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214282" y="4429132"/>
            <a:ext cx="8143900" cy="95410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Станкостроение: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Бирмингем, Большой Лондон, Ковентри, Лестер.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4572008"/>
            <a:ext cx="7858180" cy="15696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200" b="1" u="sng" dirty="0" smtClean="0"/>
              <a:t>Свинцово-цинковая промышленность: </a:t>
            </a:r>
            <a:r>
              <a:rPr lang="ru-RU" sz="3200" dirty="0" smtClean="0"/>
              <a:t>Эйвон-мут, Манчестер, Нортфлит, Глазго.</a:t>
            </a:r>
            <a:endParaRPr lang="ru-RU" sz="3200" dirty="0"/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285720" y="4795897"/>
            <a:ext cx="7858180" cy="206210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Автомобильная промышленность: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Большой Лондон, Бирмингем, Ковентри, Лутон, Оксфорд, Дерби, Сандерленд, Ливерпуль.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1027" grpId="0" animBg="1"/>
      <p:bldP spid="1028" grpId="0" animBg="1"/>
      <p:bldP spid="1029" grpId="0" animBg="1"/>
      <p:bldP spid="1030" grpId="0" animBg="1"/>
      <p:bldP spid="1031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5720" y="0"/>
            <a:ext cx="7858180" cy="156966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200" b="1" u="sng" dirty="0" smtClean="0"/>
              <a:t>Электротехника и приборостроение: </a:t>
            </a:r>
            <a:r>
              <a:rPr lang="ru-RU" sz="3200" dirty="0" smtClean="0"/>
              <a:t>Большой Лондон, Глазго, Эдинбург, Ист-Килбрайт, Бирмингем, Данди.</a:t>
            </a:r>
            <a:endParaRPr lang="ru-RU" sz="32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571480"/>
            <a:ext cx="8501090" cy="206210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Авиационная и ракетно-космическая промышленность: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Большой Лондон, Бристоль с пригородом Филтон, Дерби, Глостер, Уайт, Йовил, Лутон, Манчестер, Престон.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1571612"/>
            <a:ext cx="8572528" cy="107721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200" b="1" u="sng" dirty="0" smtClean="0"/>
              <a:t>Судостроение:</a:t>
            </a:r>
            <a:r>
              <a:rPr lang="ru-RU" sz="3200" dirty="0" smtClean="0"/>
              <a:t> Клайдсайд, Барроу-ин-Фернесс, Белфаст, Сандерленд, Беркенхед.</a:t>
            </a:r>
            <a:endParaRPr lang="ru-RU" sz="32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14282" y="2000240"/>
            <a:ext cx="8715404" cy="206210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Химическая промышленность: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Большой Лондон, Фоли-Саутгемптон, Стэнлоу-Каррингтон, Биллингем-Уилтон, Норт-Тис,  Лондондерри, Глазго,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Ливерпуль, Манчестер.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57158" y="3643314"/>
            <a:ext cx="7858180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Атомная промышленность: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Амершем, Харуэлл, Олдермастон, Спрингфилд, Капенхерст, Райсли, Уонтидж.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42910" y="4303455"/>
            <a:ext cx="7643834" cy="255454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Текстильная промышленность: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Лондон, Ноттингем, Хаддерсфилд, Брадфорд, Гринфилд, Гримсби, Вулвер-гемптон, Престон, Уилтон, Ковентри, Килруд, Манчестер, Белфаст.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25" grpId="0" animBg="1"/>
      <p:bldP spid="9" grpId="0" animBg="1"/>
      <p:bldP spid="1026" grpId="0" animBg="1"/>
      <p:bldP spid="1027" grpId="0" animBg="1"/>
      <p:bldP spid="10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f62bf2732c0e56ddee0260bf6e461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5400" y="4357694"/>
            <a:ext cx="3511666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7470648" cy="642918"/>
          </a:xfrm>
        </p:spPr>
        <p:txBody>
          <a:bodyPr>
            <a:noAutofit/>
          </a:bodyPr>
          <a:lstStyle/>
          <a:p>
            <a:r>
              <a:rPr lang="ru-RU" sz="4400" dirty="0" smtClean="0"/>
              <a:t>Сельское хозяйство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6"/>
            <a:ext cx="8229600" cy="4572032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/>
              <a:t>Великобритания занимает шестое место среди стран-членов ЕС по объему производства сельхозпродукции.</a:t>
            </a:r>
          </a:p>
          <a:p>
            <a:r>
              <a:rPr lang="ru-RU" sz="2400" dirty="0" smtClean="0"/>
              <a:t>Сельскохозяйственные земли в Великобритании насчитывают 18,5 млн. га, что составляет около 77% территории страны. </a:t>
            </a:r>
          </a:p>
          <a:p>
            <a:r>
              <a:rPr lang="ru-RU" sz="2400" b="1" dirty="0" smtClean="0"/>
              <a:t>В структуре сельскохозяйственного производства преобладает :</a:t>
            </a:r>
          </a:p>
          <a:p>
            <a:r>
              <a:rPr lang="ru-RU" sz="2400" u="sng" dirty="0" smtClean="0"/>
              <a:t>Животноводство;</a:t>
            </a:r>
          </a:p>
          <a:p>
            <a:r>
              <a:rPr lang="ru-RU" sz="2400" u="sng" dirty="0" smtClean="0"/>
              <a:t>Молочное</a:t>
            </a:r>
            <a:r>
              <a:rPr lang="ru-RU" sz="2400" dirty="0" smtClean="0"/>
              <a:t> и мясомолочное </a:t>
            </a:r>
            <a:r>
              <a:rPr lang="ru-RU" sz="2400" u="sng" dirty="0" smtClean="0"/>
              <a:t>скотоводство</a:t>
            </a:r>
            <a:r>
              <a:rPr lang="ru-RU" sz="2400" dirty="0" smtClean="0"/>
              <a:t>, </a:t>
            </a:r>
            <a:r>
              <a:rPr lang="ru-RU" sz="2400" u="sng" dirty="0" smtClean="0"/>
              <a:t>свиноводство</a:t>
            </a:r>
            <a:r>
              <a:rPr lang="ru-RU" sz="2400" dirty="0" smtClean="0"/>
              <a:t> ;</a:t>
            </a:r>
          </a:p>
          <a:p>
            <a:r>
              <a:rPr lang="ru-RU" sz="2400" dirty="0" smtClean="0"/>
              <a:t>Мясное </a:t>
            </a:r>
            <a:r>
              <a:rPr lang="ru-RU" sz="2400" u="sng" dirty="0" smtClean="0"/>
              <a:t>овцеводство</a:t>
            </a:r>
            <a:r>
              <a:rPr lang="ru-RU" sz="2400" dirty="0" smtClean="0"/>
              <a:t> и </a:t>
            </a:r>
            <a:r>
              <a:rPr lang="ru-RU" sz="2400" u="sng" dirty="0" smtClean="0"/>
              <a:t>птицеводство</a:t>
            </a:r>
            <a:r>
              <a:rPr lang="ru-RU" sz="2400" dirty="0" smtClean="0"/>
              <a:t>.  Англия является одним из самых крупных мировых поставщиков овечьей шерсти. Традиционно животноводство концентрируется в бассейнах рек. 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498348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</a:t>
            </a:r>
            <a:r>
              <a:rPr lang="ru-RU" b="1" u="sng" dirty="0" smtClean="0"/>
              <a:t>В растениеводстве :</a:t>
            </a:r>
          </a:p>
          <a:p>
            <a:r>
              <a:rPr lang="ru-RU" dirty="0" smtClean="0"/>
              <a:t>почти 60% пашни занято многолетними травами, свыше 28% – под зерновыми культурами (в том числе 15%– </a:t>
            </a:r>
            <a:r>
              <a:rPr lang="ru-RU" u="sng" dirty="0" smtClean="0"/>
              <a:t>пшеницей</a:t>
            </a:r>
            <a:r>
              <a:rPr lang="ru-RU" dirty="0" smtClean="0"/>
              <a:t>, 11% – </a:t>
            </a:r>
            <a:r>
              <a:rPr lang="ru-RU" u="sng" dirty="0" smtClean="0"/>
              <a:t>ячменем</a:t>
            </a:r>
            <a:r>
              <a:rPr lang="ru-RU" dirty="0" smtClean="0"/>
              <a:t>); 12% – под техническими (</a:t>
            </a:r>
            <a:r>
              <a:rPr lang="ru-RU" u="sng" dirty="0" smtClean="0"/>
              <a:t>рапсом, сахарной свеклой, льном</a:t>
            </a:r>
            <a:r>
              <a:rPr lang="ru-RU" dirty="0" smtClean="0"/>
              <a:t>) и кормовыми культурами (включая картофель), а также огородами и ягодниками. </a:t>
            </a:r>
          </a:p>
          <a:p>
            <a:r>
              <a:rPr lang="ru-RU" dirty="0" smtClean="0"/>
              <a:t>Основные земледельческие районы – Восточная Англия и Юго-восток. В стране много фруктовых садов.</a:t>
            </a:r>
          </a:p>
          <a:p>
            <a:r>
              <a:rPr lang="ru-RU" dirty="0" smtClean="0"/>
              <a:t> По таким продуктам, как пшеница, ячмень, овёс и свинина, объёмы производства превышают объём потребления; по таким, как картофель, говядина, баранина, шерсть, сахар и яйцо, объём производства ниже объёма потребления</a:t>
            </a:r>
            <a:endParaRPr lang="ru-RU" dirty="0"/>
          </a:p>
        </p:txBody>
      </p:sp>
      <p:pic>
        <p:nvPicPr>
          <p:cNvPr id="4" name="Рисунок 3" descr="CA93Q4GOCAU382MSCAEO3RZ8CAD8UK8ACA355H8BCA9MB28DCA3MW712CAW3YFGACAK4BQFGCAUZTMHZCANA41YQCA4E2ISECA43X8CJCA1QV4WRCA80MKCWCAASIOOECAO93F31CAT2VRO5CAOA9NWPCAYJRF4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60" y="5072074"/>
            <a:ext cx="2884498" cy="178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A4MPPJ3CA8ZHDB7CAMU4B6KCA4LYEU7CA0YL72UCAOS5RGLCAV0D0E7CAHUQZLTCAKXYXGMCA5YFRZ9CA5WM4CHCATW8B5TCAHM583DCAHRLFFVCAZCI3E2CAQECKVQCA20DEG4CAT3MJ6ZCAU390JYCAT3XX1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9894" y="3863894"/>
            <a:ext cx="2994106" cy="2994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7470648" cy="987552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Сфера услуг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229600" cy="498348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На сектор услуг в Великобритании, приходится около 2/3 от ВВП. В нем основную долю (около 40%) занимают деловые и финансовые услуги.</a:t>
            </a:r>
          </a:p>
          <a:p>
            <a:r>
              <a:rPr lang="ru-RU" dirty="0" smtClean="0"/>
              <a:t> На долю государственных услуг приходится 35%, торговлю 19%. Гостиничные услуги занимают 5% всего рынка услуг. </a:t>
            </a:r>
          </a:p>
          <a:p>
            <a:r>
              <a:rPr lang="ru-RU" dirty="0" smtClean="0"/>
              <a:t>Товарооборот в секторе услуг Великобритании в 2006 году составил 221,5 млрд. ф.ст., его рост по сравнению с предыдущим годом - 8,4%. Внешняя торговля услугами имеет положительное сальдо (17,2 млрд.ф.ст.).</a:t>
            </a:r>
          </a:p>
          <a:p>
            <a:r>
              <a:rPr lang="ru-RU" dirty="0" smtClean="0"/>
              <a:t>В 2006 г. общий объем экспорта услуг составил 125,6 млрд.ф.ст. и возрос относительно 2005г. на 9,8%. Лидирующие позиции в экспорте заняли финансовые услуги.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_in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3130" y="3571876"/>
            <a:ext cx="5519002" cy="3286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470648" cy="987552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Туризм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98348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Великобритания располагает развитой индустрией туризма. В ней занято 2,1 млн. чел. В этой сфере работает 8% малых компаний. В 2001 Великобританию посетили 22,8 млн. иностранцев. Её доля в мировом туризме составляет 3,4%. По этому показателю она находится на 7-м месте в мире.</a:t>
            </a:r>
          </a:p>
          <a:p>
            <a:r>
              <a:rPr lang="ru-RU" dirty="0" smtClean="0"/>
              <a:t>Великобритания – одна из самых экономически развитых стран мира, и в ней находятся крупнейшие мировые финансовые и торговые центры (Лондон, Ливерпуль, Глазго), известные научные центры (Лондон, Оксфорд, Кембридж, Эдинбург) – отсюда большое значение делового и конгрессового туризма. Приезжают туристы и на часто происходящие в Великобритании спортивные матчи, особенно футбольные.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5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9234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4019550"/>
            <a:ext cx="4286250" cy="2838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7470648" cy="987552"/>
          </a:xfrm>
        </p:spPr>
        <p:txBody>
          <a:bodyPr/>
          <a:lstStyle/>
          <a:p>
            <a:r>
              <a:rPr lang="ru-RU" dirty="0" smtClean="0"/>
              <a:t>Транспортная система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98348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Великобритания — государство островное, все ее внешние перевозки и торговля связаны с морским и воздушным транспортом. Все районы Великобритании непосредственно связаны с морскими портами, которые служат основными транспортными узлами. С континентом Великобритания связана туннелем под проливом Ла-Манш, двумя железнодорожными паромами и многочисленными морскими автомобильными и пассажирскими паромами. Во внутренних перевозках наибольшую роль играет автомобильный транспорт. В Лондоне и Глазго есть метрополитен. В стране насчитывается около 450 гражданских аэропортов – крупнейший из них «Хитроу».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pic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150" y="4638675"/>
            <a:ext cx="4514850" cy="2219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G00161_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16" y="4143380"/>
            <a:ext cx="2163214" cy="27146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70648" cy="987552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Вывод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229600" cy="498348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Сейчас Великобритания – высокоразвитое государство, одна из ведущих мировых держав. По объёму промышленного производства она занимает пятое место в мире после США, Японии, Германии и Франции. Но это еще не продел. В Британии ведутся добыча полезных ископаемых, разработка новых способов добычи последних. Благодаря тому, что Британия – это островное государство, она и в нынешнее время остается одной из крупнейших морских держав. </a:t>
            </a:r>
          </a:p>
          <a:p>
            <a:pPr algn="just"/>
            <a:r>
              <a:rPr lang="ru-RU" dirty="0" smtClean="0"/>
              <a:t>Благодаря своему ЭГП, в Великобритании ещё есть варианты развития. Данная страна может только развиваться и улучшать своё положение в мире.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1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049" y="357166"/>
            <a:ext cx="5334951" cy="65008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470648" cy="9875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Географическое положение Великобритании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071678"/>
            <a:ext cx="4000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Островное государство в северо-западной Европе, включает </a:t>
            </a:r>
            <a:r>
              <a:rPr lang="ru-RU" b="1" dirty="0" smtClean="0"/>
              <a:t>4</a:t>
            </a:r>
            <a:r>
              <a:rPr lang="ru-RU" dirty="0" smtClean="0"/>
              <a:t> исторические национальные области - </a:t>
            </a:r>
            <a:r>
              <a:rPr lang="ru-RU" b="1" dirty="0" smtClean="0"/>
              <a:t>Англию</a:t>
            </a:r>
            <a:r>
              <a:rPr lang="ru-RU" dirty="0" smtClean="0"/>
              <a:t>, </a:t>
            </a:r>
            <a:r>
              <a:rPr lang="ru-RU" b="1" dirty="0" smtClean="0"/>
              <a:t>Шотландию</a:t>
            </a:r>
            <a:r>
              <a:rPr lang="ru-RU" dirty="0" smtClean="0"/>
              <a:t> и </a:t>
            </a:r>
            <a:r>
              <a:rPr lang="ru-RU" b="1" dirty="0" smtClean="0"/>
              <a:t>Уэльс</a:t>
            </a:r>
            <a:r>
              <a:rPr lang="ru-RU" dirty="0" smtClean="0"/>
              <a:t> на острове </a:t>
            </a:r>
            <a:r>
              <a:rPr lang="ru-RU" b="1" dirty="0" smtClean="0"/>
              <a:t>Великобритания</a:t>
            </a:r>
            <a:r>
              <a:rPr lang="ru-RU" dirty="0" smtClean="0"/>
              <a:t>, и </a:t>
            </a:r>
            <a:r>
              <a:rPr lang="ru-RU" b="1" dirty="0" smtClean="0"/>
              <a:t>Северную Ирландию</a:t>
            </a:r>
            <a:r>
              <a:rPr lang="ru-RU" dirty="0" smtClean="0"/>
              <a:t>, занимающую северо-восточную часть </a:t>
            </a:r>
            <a:r>
              <a:rPr lang="ru-RU" b="1" dirty="0" smtClean="0"/>
              <a:t>о. Ирландия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4786322"/>
            <a:ext cx="3714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Площадь </a:t>
            </a:r>
            <a:r>
              <a:rPr lang="ru-RU" b="1" dirty="0" smtClean="0"/>
              <a:t>244,11</a:t>
            </a:r>
            <a:r>
              <a:rPr lang="ru-RU" dirty="0" smtClean="0"/>
              <a:t> тыс. км2.  Столица </a:t>
            </a:r>
            <a:r>
              <a:rPr lang="ru-RU" b="1" dirty="0" smtClean="0"/>
              <a:t>Лондон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1142984"/>
            <a:ext cx="34289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Соединенное Королевство Великобритании и Северной Ирландии.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78556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4234797"/>
            <a:ext cx="3857652" cy="2623203"/>
          </a:xfrm>
          <a:prstGeom prst="rect">
            <a:avLst/>
          </a:prstGeom>
        </p:spPr>
      </p:pic>
      <p:pic>
        <p:nvPicPr>
          <p:cNvPr id="11" name="Рисунок 10" descr="f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8" y="214291"/>
            <a:ext cx="2714612" cy="2035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7470648" cy="1214446"/>
          </a:xfrm>
        </p:spPr>
        <p:txBody>
          <a:bodyPr>
            <a:normAutofit fontScale="90000"/>
          </a:bodyPr>
          <a:lstStyle/>
          <a:p>
            <a:r>
              <a:rPr lang="ru-RU" sz="4400" b="0" dirty="0" smtClean="0"/>
              <a:t>Государственное устройство Великобритании.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571472" y="1643050"/>
            <a:ext cx="7929586" cy="314327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algn="just"/>
            <a:r>
              <a:rPr lang="ru-RU" sz="2400" dirty="0" smtClean="0"/>
              <a:t>Великобритания — конституционная монархия.</a:t>
            </a:r>
          </a:p>
          <a:p>
            <a:pPr algn="just"/>
            <a:r>
              <a:rPr lang="ru-RU" sz="2400" dirty="0" smtClean="0"/>
              <a:t>Глава государства — королева.</a:t>
            </a:r>
          </a:p>
          <a:p>
            <a:pPr algn="just"/>
            <a:r>
              <a:rPr lang="ru-RU" sz="2400" dirty="0" smtClean="0"/>
              <a:t>Законодательная власть осуществляется королевой и двухпалатным парламентом (Палата лордов и Палата общин).</a:t>
            </a:r>
          </a:p>
          <a:p>
            <a:pPr algn="just"/>
            <a:r>
              <a:rPr lang="ru-RU" sz="2400" dirty="0" smtClean="0"/>
              <a:t>Исполнительную власть возглавляет премьер-министр — лидер партии.</a:t>
            </a:r>
          </a:p>
          <a:p>
            <a:pPr algn="just"/>
            <a:r>
              <a:rPr lang="ru-RU" sz="2400" dirty="0" smtClean="0"/>
              <a:t>Великобритания возглавляет Содружество включающее 53 страны.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k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60" y="5401360"/>
            <a:ext cx="3143240" cy="1456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7470648" cy="987552"/>
          </a:xfrm>
        </p:spPr>
        <p:txBody>
          <a:bodyPr>
            <a:normAutofit fontScale="90000"/>
          </a:bodyPr>
          <a:lstStyle/>
          <a:p>
            <a:r>
              <a:rPr lang="ru-RU" b="0" dirty="0" smtClean="0"/>
              <a:t>Административно-государственное устройство Великобритании.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229600" cy="498348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Состоит из 4 административно-политических частей: Англии (39 графств, 6 метрополитенских графств и особая адм. единица — Большой Лондон), Уэльса (8 графств), Шотландии (12 областей: 9 районов и 3 островные территории) и Северной Ирландии (26 округов).</a:t>
            </a:r>
          </a:p>
          <a:p>
            <a:r>
              <a:rPr lang="ru-RU" sz="2400" dirty="0" smtClean="0"/>
              <a:t>Владения Великобритании: в Европе — Гибралтар, в Америке — Ангилья, Бермудские острова, Виргинские острова, Кайман острова, Монсеррат, Теркс и Кайкос, Фолклендские острова, в Африке — Святой Елены остров, в Океании — остров Питкэрн.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7470648" cy="987552"/>
          </a:xfrm>
        </p:spPr>
        <p:txBody>
          <a:bodyPr/>
          <a:lstStyle/>
          <a:p>
            <a:r>
              <a:rPr lang="ru-RU" dirty="0" smtClean="0"/>
              <a:t>Экономика Великобритании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229600" cy="498348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Соединённое Королевство занимает 4-ое место в мире по торговле.</a:t>
            </a:r>
          </a:p>
          <a:p>
            <a:r>
              <a:rPr lang="ru-RU" sz="2000" dirty="0" smtClean="0"/>
              <a:t>Машиностроение и транспорт, промышленные товары и химикаты являются основными статьями экспорта Великобритании.</a:t>
            </a:r>
          </a:p>
          <a:p>
            <a:r>
              <a:rPr lang="ru-RU" sz="2000" dirty="0" smtClean="0"/>
              <a:t>Великобритания импортирует в 6 раз больше промышленных товаров, чем сырья. </a:t>
            </a:r>
          </a:p>
          <a:p>
            <a:r>
              <a:rPr lang="ru-RU" sz="2000" dirty="0" smtClean="0"/>
              <a:t>Ведущим сектором британской экономики является сфера услуг (74% ВВП).</a:t>
            </a:r>
          </a:p>
          <a:p>
            <a:r>
              <a:rPr lang="ru-RU" sz="2000" dirty="0" smtClean="0"/>
              <a:t>Вторая по значимости отрасль британского хозяйства - промышленность (18,6% от ВВП). </a:t>
            </a:r>
          </a:p>
          <a:p>
            <a:r>
              <a:rPr lang="ru-RU" sz="2000" dirty="0" smtClean="0"/>
              <a:t>Транспорт (7,8% ВВП). </a:t>
            </a:r>
          </a:p>
          <a:p>
            <a:r>
              <a:rPr lang="ru-RU" sz="2000" dirty="0" smtClean="0"/>
              <a:t>Строительство (6,1% ВВП). </a:t>
            </a:r>
          </a:p>
          <a:p>
            <a:r>
              <a:rPr lang="ru-RU" sz="2000" dirty="0" smtClean="0"/>
              <a:t>На сельское хозяйство приходится всего лишь 1% ВВП.</a:t>
            </a:r>
          </a:p>
        </p:txBody>
      </p:sp>
      <p:pic>
        <p:nvPicPr>
          <p:cNvPr id="4" name="Рисунок 3" descr="AG00037_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5208" y="0"/>
            <a:ext cx="1728792" cy="2274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D09031_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3826" y="4071942"/>
            <a:ext cx="3170173" cy="27860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470648" cy="987552"/>
          </a:xfrm>
        </p:spPr>
        <p:txBody>
          <a:bodyPr/>
          <a:lstStyle/>
          <a:p>
            <a:r>
              <a:rPr lang="ru-RU" dirty="0" smtClean="0"/>
              <a:t>Природные условия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229600" cy="564360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Омывается Атлантическим океаном и его морями.</a:t>
            </a:r>
          </a:p>
          <a:p>
            <a:r>
              <a:rPr lang="ru-RU" sz="2400" dirty="0" smtClean="0"/>
              <a:t>Шотландия и Северная Англия гориста и в географическом отношении представляет собой Высокую Британию — Северо-Шотландское нагорье, Южно-Шотландская возвышенность, Пенинские и Кембрийские горы, Озерный край на северо-западе Англии.</a:t>
            </a:r>
          </a:p>
          <a:p>
            <a:r>
              <a:rPr lang="ru-RU" sz="2400" dirty="0" smtClean="0"/>
              <a:t>На юге и юго-востоке Низкой Британии — холмистые равнины (Лондонский бассейн и др.), обрамленные куэстовыми грядами, типичный пейзаж «доброй старой Англии». </a:t>
            </a:r>
          </a:p>
          <a:p>
            <a:r>
              <a:rPr lang="ru-RU" sz="2400" dirty="0" smtClean="0"/>
              <a:t>Климат умеренный океанический, влажный, с мягкой зимой и прохладным летом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5929354" cy="785794"/>
          </a:xfrm>
        </p:spPr>
        <p:txBody>
          <a:bodyPr>
            <a:noAutofit/>
          </a:bodyPr>
          <a:lstStyle/>
          <a:p>
            <a:r>
              <a:rPr lang="ru-RU" sz="4800" dirty="0" smtClean="0"/>
              <a:t>Природные ресурсы.</a:t>
            </a:r>
            <a:endParaRPr lang="ru-RU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3071802" y="785794"/>
            <a:ext cx="5572164" cy="120032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400" b="1" u="sng" dirty="0" smtClean="0"/>
              <a:t>Каменноугольные бассейны: </a:t>
            </a:r>
            <a:r>
              <a:rPr lang="ru-RU" sz="2400" dirty="0" smtClean="0"/>
              <a:t>Йоркширский, Нортумберлендско-Даремский, Южно-Уэльсский.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214554"/>
            <a:ext cx="5572164" cy="120032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400" b="1" u="sng" dirty="0" smtClean="0"/>
              <a:t>Природный газ: </a:t>
            </a:r>
            <a:r>
              <a:rPr lang="ru-RU" sz="2400" dirty="0" smtClean="0"/>
              <a:t>Леман-Банк, Брент, Моркем, Локтон, Уэст-Сол, Хьюэтт, Индефати-габл, Фригг, Вайкинг.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571836" y="3571876"/>
            <a:ext cx="5572164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u="sng" dirty="0" smtClean="0"/>
              <a:t>Нефть:</a:t>
            </a:r>
            <a:r>
              <a:rPr lang="ru-RU" sz="2400" dirty="0" smtClean="0"/>
              <a:t> Брент, Фортис, Статфьорд, Корморант, Найниан, Пайпер, Фулмар. 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5072074"/>
            <a:ext cx="5572164" cy="15696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400" b="1" u="sng" dirty="0" smtClean="0"/>
              <a:t>Железная руда: </a:t>
            </a:r>
            <a:r>
              <a:rPr lang="ru-RU" sz="2400" dirty="0" smtClean="0"/>
              <a:t>Артлборо, Нортгемптонширское, Фродингемское, Нортумберлендско-Даремское.</a:t>
            </a:r>
            <a:endParaRPr lang="ru-RU" sz="2400" dirty="0"/>
          </a:p>
        </p:txBody>
      </p:sp>
      <p:pic>
        <p:nvPicPr>
          <p:cNvPr id="9" name="Рисунок 8" descr="1182_1_Compressed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2071678"/>
            <a:ext cx="2500330" cy="1443191"/>
          </a:xfrm>
          <a:prstGeom prst="rect">
            <a:avLst/>
          </a:prstGeom>
        </p:spPr>
      </p:pic>
      <p:pic>
        <p:nvPicPr>
          <p:cNvPr id="10" name="Рисунок 9" descr="iron_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8" y="4929198"/>
            <a:ext cx="1770066" cy="1770066"/>
          </a:xfrm>
          <a:prstGeom prst="rect">
            <a:avLst/>
          </a:prstGeom>
        </p:spPr>
      </p:pic>
      <p:pic>
        <p:nvPicPr>
          <p:cNvPr id="11" name="Рисунок 10" descr="ugol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785794"/>
            <a:ext cx="1571636" cy="1362085"/>
          </a:xfrm>
          <a:prstGeom prst="rect">
            <a:avLst/>
          </a:prstGeom>
        </p:spPr>
      </p:pic>
      <p:pic>
        <p:nvPicPr>
          <p:cNvPr id="12" name="Рисунок 11" descr="oil18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1538" y="3500438"/>
            <a:ext cx="2214566" cy="14763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3785593"/>
            <a:ext cx="4572032" cy="3072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70648" cy="987552"/>
          </a:xfrm>
        </p:spPr>
        <p:txBody>
          <a:bodyPr/>
          <a:lstStyle/>
          <a:p>
            <a:r>
              <a:rPr lang="ru-RU" dirty="0" smtClean="0"/>
              <a:t>Население Великобритании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8229600" cy="5286412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Численность – 60,6 млн. чел.</a:t>
            </a:r>
          </a:p>
          <a:p>
            <a:r>
              <a:rPr lang="ru-RU" sz="2400" dirty="0" smtClean="0"/>
              <a:t>Около 80% населения — англичане, 15% — шотландцы, валлийцы (уэльсцы), корнуэльцы и ирландцы.</a:t>
            </a:r>
          </a:p>
          <a:p>
            <a:r>
              <a:rPr lang="ru-RU" sz="2400" dirty="0" smtClean="0"/>
              <a:t>Они населяют Англию, большую часть Уэльса и образуют компактные поселения в некоторых районах на юге Шотландии.</a:t>
            </a:r>
          </a:p>
          <a:p>
            <a:r>
              <a:rPr lang="ru-RU" sz="2400" dirty="0" smtClean="0"/>
              <a:t>Ок. 5% населения — иммигранты из стран Содружества.</a:t>
            </a:r>
          </a:p>
          <a:p>
            <a:r>
              <a:rPr lang="ru-RU" sz="2400" dirty="0" smtClean="0"/>
              <a:t>Официальный язык — английский.</a:t>
            </a:r>
          </a:p>
          <a:p>
            <a:r>
              <a:rPr lang="ru-RU" sz="2400" dirty="0" smtClean="0"/>
              <a:t>Англичане — приверженцы англиканской государственной церкви, шотландцы преимущественно пресвитериане, ирландцы в основном католики. </a:t>
            </a:r>
          </a:p>
          <a:p>
            <a:r>
              <a:rPr lang="ru-RU" sz="2400" dirty="0" smtClean="0"/>
              <a:t>Высока степень урбанизации; в городах проживает 89,4% населения.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ritan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388" y="4210047"/>
            <a:ext cx="3977612" cy="2647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229600" cy="635795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Средняя плотность населения 245,5 чел./км2.</a:t>
            </a:r>
          </a:p>
          <a:p>
            <a:r>
              <a:rPr lang="ru-RU" sz="2400" dirty="0" smtClean="0"/>
              <a:t>Наиболее плотно заселена Центральная и Юго-Восточная Англия, наименее — районы северной Шотландии и Центрального Уэльса.</a:t>
            </a:r>
          </a:p>
          <a:p>
            <a:r>
              <a:rPr lang="ru-RU" sz="2400" dirty="0" smtClean="0"/>
              <a:t>Средняя продолжительность жизни: 74 года - мужчины, 79 лет - женщины. Уровень рождаемости (на 1000 человек) - 12,0. Уровень смертности (на 1000 человек) - 10,7.</a:t>
            </a:r>
          </a:p>
          <a:p>
            <a:r>
              <a:rPr lang="ru-RU" sz="2400" dirty="0" smtClean="0"/>
              <a:t>Для страны характерен низкий, прирост населения – результат сближения показателей рождаемости и смертности.</a:t>
            </a:r>
          </a:p>
          <a:p>
            <a:r>
              <a:rPr lang="ru-RU" sz="2400" dirty="0" smtClean="0"/>
              <a:t>С низким естественным приростом связаны проблемы «старения нации». </a:t>
            </a:r>
          </a:p>
          <a:p>
            <a:r>
              <a:rPr lang="ru-RU" sz="2400" dirty="0" smtClean="0"/>
              <a:t>Увеличилась иммиграция в Великобританию из Ирландии.</a:t>
            </a:r>
          </a:p>
          <a:p>
            <a:endParaRPr lang="ru-RU" sz="2400" dirty="0" smtClean="0"/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63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Тема163</Template>
  <TotalTime>200</TotalTime>
  <Words>1349</Words>
  <Application>Microsoft Office PowerPoint</Application>
  <PresentationFormat>Экран (4:3)</PresentationFormat>
  <Paragraphs>89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Тема163</vt:lpstr>
      <vt:lpstr>ВЕЛИКОБРИТАНИЯ</vt:lpstr>
      <vt:lpstr>Географическое положение Великобритании </vt:lpstr>
      <vt:lpstr>Государственное устройство Великобритании. </vt:lpstr>
      <vt:lpstr>Административно-государственное устройство Великобритании. </vt:lpstr>
      <vt:lpstr>Экономика Великобритании</vt:lpstr>
      <vt:lpstr>Природные условия</vt:lpstr>
      <vt:lpstr>Природные ресурсы.</vt:lpstr>
      <vt:lpstr>Население Великобритании</vt:lpstr>
      <vt:lpstr>Слайд 9</vt:lpstr>
      <vt:lpstr>Промышленность</vt:lpstr>
      <vt:lpstr>Слайд 11</vt:lpstr>
      <vt:lpstr>Сельское хозяйство</vt:lpstr>
      <vt:lpstr>Слайд 13</vt:lpstr>
      <vt:lpstr>Сфера услуг</vt:lpstr>
      <vt:lpstr>Туризм</vt:lpstr>
      <vt:lpstr>Слайд 16</vt:lpstr>
      <vt:lpstr>Транспортная система</vt:lpstr>
      <vt:lpstr>Вывод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ВЕЛИКОБРИТАНИЯ</dc:title>
  <dc:creator>admin</dc:creator>
  <cp:lastModifiedBy>admin</cp:lastModifiedBy>
  <cp:revision>23</cp:revision>
  <dcterms:created xsi:type="dcterms:W3CDTF">2009-11-28T18:33:07Z</dcterms:created>
  <dcterms:modified xsi:type="dcterms:W3CDTF">2009-12-07T19:49:15Z</dcterms:modified>
</cp:coreProperties>
</file>